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9" r:id="rId4"/>
  </p:sldMasterIdLst>
  <p:sldIdLst>
    <p:sldId id="256" r:id="rId5"/>
    <p:sldId id="326" r:id="rId6"/>
    <p:sldId id="315" r:id="rId7"/>
    <p:sldId id="320" r:id="rId8"/>
    <p:sldId id="321" r:id="rId9"/>
    <p:sldId id="323" r:id="rId10"/>
    <p:sldId id="324" r:id="rId11"/>
    <p:sldId id="325" r:id="rId12"/>
    <p:sldId id="262" r:id="rId13"/>
    <p:sldId id="266" r:id="rId14"/>
    <p:sldId id="259" r:id="rId15"/>
    <p:sldId id="260" r:id="rId16"/>
    <p:sldId id="258" r:id="rId17"/>
    <p:sldId id="261" r:id="rId18"/>
    <p:sldId id="263" r:id="rId19"/>
    <p:sldId id="264" r:id="rId20"/>
    <p:sldId id="280" r:id="rId21"/>
    <p:sldId id="327" r:id="rId22"/>
    <p:sldId id="328" r:id="rId23"/>
    <p:sldId id="329" r:id="rId24"/>
    <p:sldId id="318" r:id="rId25"/>
    <p:sldId id="316" r:id="rId26"/>
    <p:sldId id="319" r:id="rId27"/>
    <p:sldId id="317" r:id="rId28"/>
    <p:sldId id="265" r:id="rId29"/>
    <p:sldId id="288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83DAE-BB16-9085-0B98-F8C94C16C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34145F-E3B9-35D6-33C8-C578657F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097D82-E889-5A59-6823-53F45FC1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68D00E-9C87-B9DE-DB68-D1F5D3EA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F3AFC-4138-1FB4-4C5F-88484BDC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89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A102-5DE6-2D99-2087-1AA9703E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712EBE-1ECC-831E-4A3E-17D1A8E6D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BE758C-2D14-5A0F-B6F0-101602DD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B95CC8-6AD4-78B1-0D3B-9E7E6862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4CD0CD-942E-BF13-34F9-C157A84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6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9B9B25-3216-3EC1-B4E6-886B513E0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056CBA-AA6D-37A7-A7BE-61B7CBCFC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295800-A69E-1251-9C31-EDD29258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1126CA-B7F7-E996-83EC-F179C8F3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0A53C3-4A5B-0684-312A-239304C9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4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8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6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4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18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7FEB-09B1-48E5-2E1E-8DA833A4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76CB1B-C0A3-CB05-2EDF-79FA7099E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86E3AC-E40D-71CF-0801-36016C6A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0E634E-4730-7064-C69E-8BF8517A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9CC4A3-3885-536D-F739-DDECDAF1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67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0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6D6E71"/>
                </a:solidFill>
              </a:rPr>
              <a:t>Not for distribution. For medical education only, not promotional use.</a:t>
            </a:r>
            <a:endParaRPr lang="en-US" b="1" dirty="0">
              <a:solidFill>
                <a:srgbClr val="6D6E71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553201"/>
            <a:ext cx="9042400" cy="138499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72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dny tm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88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684B-CF91-4678-BDA7-865B6EE8166B}" type="slidenum">
              <a:rPr lang="en-US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715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39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216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920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53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72894-FAF9-7354-7C1C-24236418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301DB-E7F8-42BE-B351-750AF5859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CFE5B2-C977-7D22-0309-688B19E4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3E9AF7-F316-B36F-2294-CB537A7A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4BD7E-392C-AC80-A87B-8F1BD03E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40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503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282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44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651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924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42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dny tm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104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76588"/>
            <a:ext cx="11216640" cy="4525962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 sz="2000" b="0"/>
            </a:lvl1pPr>
            <a:lvl2pPr marL="117475" indent="-117475">
              <a:spcBef>
                <a:spcPts val="600"/>
              </a:spcBef>
              <a:buFont typeface="Arial" panose="020B0604020202020204" pitchFamily="34" charset="0"/>
              <a:buChar char="•"/>
              <a:defRPr sz="1800" b="0"/>
            </a:lvl2pPr>
            <a:lvl3pPr marL="461963" indent="-117475">
              <a:spcBef>
                <a:spcPts val="300"/>
              </a:spcBef>
              <a:buFont typeface="Calibri" panose="020F0502020204030204" pitchFamily="34" charset="0"/>
              <a:buChar char="−"/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87680" y="471667"/>
            <a:ext cx="11216640" cy="4062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06DE-6CDF-4E2D-853A-D8CD6AA61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335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D359C-0782-82DB-4840-6D08D83E8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3C76F7-4C43-26DA-8804-BC098F3B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9B7011-6D1F-BBE4-2234-874C3412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3C3761-3F04-E5FC-4468-2007587D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CF280B-395C-6F19-C7A5-AD4A2FDC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3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93DC7-90B2-275E-8339-C17665DD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93AB1-F36B-2984-BFAB-809FD5EE0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FCCACC-62E1-8284-A36C-0830219D9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D1FFE0-B6BC-8779-6066-9E9A34DE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40E11E-3BFB-3CC2-F9AC-E7AFA629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67C8CC-C7EA-CEC2-F11E-6340C483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013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D5452-C728-8EA9-7A2C-A5AE99E5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31A10-1699-5F61-2254-0DAC309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997E29-A2F4-2CF4-FD90-CB2DE14D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72D3E9-9107-E966-F1D5-166C2BE6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D50E9F-71AC-369A-44ED-94DA4E5B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65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04D1D-C21A-5EC3-B7E3-93DF968F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BA463-9FDD-C277-563A-78AB25F71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2C989B-71AA-DF5E-75FA-51DEC4C4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E73B37-B577-3986-8132-80EC1BE5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7A7055-6229-32B8-535B-E4BA2BA3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31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F0B22-CED0-A44C-FA37-8EF54F85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BF900-83F6-40E5-FEDA-2EFE388D6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CCE9BF-FF66-BF40-9AFD-CB637BDAA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BDA6B8-9D30-3584-B30D-4C4CFFA8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B9EF43-78C1-3017-EB77-C6BCD1BB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E64824-D62E-0166-9739-D1CF3B71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880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26E9B-8608-F5DA-282C-4B13B2E2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10EFFD-757E-A0F5-DADD-69F6B04A8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E40F12-A204-DF7D-333F-791CF87A3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20C8E-5768-BFA2-B0AD-214ED570F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AF7934-F5EE-38DE-0514-C57601AB6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CCBDA1-D398-9A67-04EE-BD1F23C0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1A2B97-BCA1-EE3A-55CC-D7991DC2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5B6E5D-274D-D19A-380D-19C0A9F6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06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D720D-4FFC-4D01-13CF-C983A9E6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8BAF87-25EB-0F3F-E2DC-B1FB5BB6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7191DF-3D84-36AA-35E0-A492FE34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2A6B44-4284-2C03-697B-D332EFDE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40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33431D-E127-47AB-A9C2-9D8DF0D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DBDB30-4383-BB02-2191-EA2AF47E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AF7160-A480-4E8A-23BA-BB143DA0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674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78DC-611A-A3F7-76FB-136D2C8D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BB8D5-B1FC-FCCB-F7FD-E871EA33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D0EDD4-F517-075A-98C9-96E8D82CA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7C1036-804A-9010-3112-1B19D4F7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D1F1EE-E29A-F34E-DBFB-1C51D518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7F26F3-8EF5-1859-BF9E-2AE67659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134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C27D3-584D-928B-333C-F3B7F3E6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A4413B-384B-811F-096D-B70F16236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CBDF5B-2A04-9370-E078-1EB3F68A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7BC94C-D1E6-E83A-D843-0AFBC138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3D5468-552C-9F83-8D59-CD4DDDDC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C27531-9BBF-F25F-3449-E81EE053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24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EDCF6-65EE-845A-166C-2B7741E1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3933C4-0E0E-A072-CBD5-BC5F173F0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7F85B6-E617-642E-74DA-2D17C930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CC991-F6E8-75C8-4B4E-D99226A4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75687-35F8-D9DC-39C6-87DF6866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525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3A225D-7F5D-8D5E-14F3-29991F89F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C3CC16-25B5-AB53-6DF9-B068A9C0A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68E86-17E7-6DE4-55E5-87989040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2AC64-FA6B-734D-E8E5-75F6097A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90673-3191-F2A1-6114-4ECDCFBC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89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A9D1A-2092-CC67-9092-E932B548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5607D4-043C-BCFA-9CE8-7C407BBA6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9B39F5-986C-FCDE-EC77-C5F8DDFC4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DBB76E-2C73-F531-5F54-8B032773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9DBE72-F424-9515-2A5E-B55C2C401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D4D214-9993-5D8A-7AB4-8A6CD91D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4121C3-A874-1457-A910-136A6734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9941B8-A345-3C98-574A-72A9F7E5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6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AF233-74B2-7714-A1BD-E6F7D3B1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462994-3290-43F5-BD64-37A1299F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D49067-273E-85B7-634A-D1EFAA21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881F23-C300-1807-2867-1CADBA05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10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3EE4F6-94F4-2869-0284-E08FFDAE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9E27A9-63EB-54D8-D558-A2F4BEA3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29C8DF-917B-239D-66D5-2243E619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2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B6DF4-5224-40B8-0970-8A67D808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0AD1FD-2850-5521-D2CB-D558B42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BBFFC4-9DC1-95C8-AB1C-640A23EF2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9F330-A759-21B4-3DB0-306FB9B4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2BB34C-93A2-A350-6C3C-F43B0834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0B80A6-0838-C113-FF7F-78B98526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7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0400-BCE8-D79E-E45F-751A2BCF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85D75A-BBCB-3691-8E2C-4027D664E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51C176-043F-CF34-DB04-D1017FF54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1E65E1-2D70-E0CE-C275-C5094CA2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0EB128-5E85-5D6F-D546-089523A1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804CC7-2E89-66F2-BAB6-8B9E7BFF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84EAF6-3500-0B61-5F76-75023CBC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E731F-C24F-CA3B-FA94-1DBC7534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36D88-0402-AFE4-C1CD-4E2A19F1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B14629-CECD-4190-8BE7-D37428895885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FAED2C-2C3F-0FB8-96D3-60B162E6F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D241F-6838-E893-ECBB-217C19902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43AB0-98E1-4B40-AEF3-A70DAB337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2FCB-0534-4AFF-BB13-B7820CD31E4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F161-5AB0-4B5A-B7DF-7BCDC02950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8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24FA-DAB6-47A0-8E09-FA90B46BA22E}" type="datetimeFigureOut">
              <a:rPr lang="cs-CZ" smtClean="0"/>
              <a:pPr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737F-E458-4547-AA9B-72F786B3B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10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99439E-CB3E-6216-D9F3-5F792A3D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5FB1F9-7D2C-0E5B-0C72-FE2A85718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91053C-45D4-4F40-39EF-9B1138ACE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158-EE11-4508-A1DC-CA8B6FB52573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58DA1D-F5CA-30B6-03A0-363AF79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4E8C3B-859F-A275-A365-02762833E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6AE2-D36F-437D-B4F5-FB389FE20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1718-7729/30/6/413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1718-7729/30/6/41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718-7729/30/6/41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79446-3CEB-23EB-D8E0-6CF4C5021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14" y="1089039"/>
            <a:ext cx="11299971" cy="2387600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Třetí linie léčby metastatického KRK a co potom?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5E3760-5FA1-F75C-EBDC-8427F0BB2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14" y="3862097"/>
            <a:ext cx="11006356" cy="1655762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Eugen Kubala</a:t>
            </a:r>
          </a:p>
          <a:p>
            <a:pPr algn="l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Onkologická klinika 1LF UK a Fakultní Thomayerovy nemocnice Praha </a:t>
            </a:r>
          </a:p>
        </p:txBody>
      </p:sp>
    </p:spTree>
    <p:extLst>
      <p:ext uri="{BB962C8B-B14F-4D97-AF65-F5344CB8AC3E}">
        <p14:creationId xmlns:p14="http://schemas.microsoft.com/office/powerpoint/2010/main" val="73611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446C-52F0-9C4A-69F1-EC606C811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47A2BE-20D5-74E3-F182-3731ACC1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3" y="205273"/>
            <a:ext cx="11394760" cy="541177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Mechanismus účinku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fruquintinibu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B46C7861-3BBF-797C-F7C7-CB3772C1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" y="864065"/>
            <a:ext cx="5424176" cy="566308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324B4D-F5F6-C8A1-7CC1-ACB250C5BD38}"/>
              </a:ext>
            </a:extLst>
          </p:cNvPr>
          <p:cNvSpPr txBox="1"/>
          <p:nvPr/>
        </p:nvSpPr>
        <p:spPr>
          <a:xfrm>
            <a:off x="5981350" y="864065"/>
            <a:ext cx="5880683" cy="5663089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Fruquintinib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nhibuje fosforylaci VEGF receptorů 1, 2 a 3 indukovanou vaskulárním endoteliálním růstovým faktorem (VEGF) a s nimi souvisejících signálních drah.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Vazba na intracelulární domény zabraňuje konformační změně a dimerizaci VEGFR a následně fosforylaci intracelulární kinázové domény, která by se spustila  signální kaskády: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1.PI3K/AKT.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2.PKC.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3.RAF/RAS a ERK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VEGFR 1  ovlivňuje  angiogenesi.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VEGFR2 je klíčový člen rodiny VEGFR, který se hluboce podílí na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proangiogenitě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, migraci, proliferaci,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difernciaci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přežití nádorových bb.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VEGFR3 je exprimován pouze na lymfatických cévách a endoteliálních buňkách, čímž se podporuje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lymfangiogenezi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 tvorbu metastáz v lymfatických uzlinách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Blokáda  rodiny VEGFR vede k inhibici migrace, proliferace a přežívání nádorových bb.  a endoteliálních bb, tvorby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mikrocév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73B7BF-2202-047D-F538-13F72FA42A79}"/>
              </a:ext>
            </a:extLst>
          </p:cNvPr>
          <p:cNvSpPr txBox="1"/>
          <p:nvPr/>
        </p:nvSpPr>
        <p:spPr>
          <a:xfrm>
            <a:off x="7457814" y="6527154"/>
            <a:ext cx="385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Lavacchi</a:t>
            </a:r>
            <a:r>
              <a:rPr lang="cs-CZ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D et al. </a:t>
            </a: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Int. J. Mol.</a:t>
            </a:r>
            <a:r>
              <a:rPr lang="cs-CZ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cs-CZ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cs-CZ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24, 5840.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4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9DBC1-DD71-F4EE-C41E-3867137D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řada/pruh, Vykreslený graf, snímek obrazovky&#10;&#10;Popis byl vytvořen automaticky">
            <a:extLst>
              <a:ext uri="{FF2B5EF4-FFF2-40B4-BE49-F238E27FC236}">
                <a16:creationId xmlns:a16="http://schemas.microsoft.com/office/drawing/2014/main" id="{1490D889-479A-55B2-D417-15C65D9C8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984981"/>
            <a:ext cx="11359243" cy="496654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682BE1-4DA6-9E6B-183F-6B52C997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89" y="345345"/>
            <a:ext cx="11358693" cy="561131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FRESCO-2: Výsledky OS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A0160C-31D5-BFE6-C012-9B5E29EDB9AA}"/>
              </a:ext>
            </a:extLst>
          </p:cNvPr>
          <p:cNvSpPr txBox="1"/>
          <p:nvPr/>
        </p:nvSpPr>
        <p:spPr>
          <a:xfrm>
            <a:off x="7852645" y="6266576"/>
            <a:ext cx="393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Lancet. 2023 Jul 1;402(10395):41-53.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5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AD38B-2100-2906-6A53-1752FC855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0D014-0BA0-8149-9143-3BE081E0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04" y="233862"/>
            <a:ext cx="10699496" cy="533221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FRESCO-2: Výsledky OS podle podskupin</a:t>
            </a:r>
            <a:endParaRPr lang="cs-CZ" dirty="0"/>
          </a:p>
        </p:txBody>
      </p:sp>
      <p:pic>
        <p:nvPicPr>
          <p:cNvPr id="4" name="Obrázek 3" descr="Obsah obrázku text, menu, číslo, snímek obrazovky&#10;&#10;Popis byl vytvořen automaticky">
            <a:extLst>
              <a:ext uri="{FF2B5EF4-FFF2-40B4-BE49-F238E27FC236}">
                <a16:creationId xmlns:a16="http://schemas.microsoft.com/office/drawing/2014/main" id="{48A2B465-BAD2-03A8-2DD4-1C7E9E9C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898346"/>
            <a:ext cx="10699496" cy="572579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862E554-6EEA-001A-36FD-A4A0525F4A68}"/>
              </a:ext>
            </a:extLst>
          </p:cNvPr>
          <p:cNvSpPr/>
          <p:nvPr/>
        </p:nvSpPr>
        <p:spPr>
          <a:xfrm>
            <a:off x="771787" y="6358855"/>
            <a:ext cx="1384184" cy="26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FF0A2B-EBD9-0522-B6C6-C9819A01D576}"/>
              </a:ext>
            </a:extLst>
          </p:cNvPr>
          <p:cNvSpPr txBox="1"/>
          <p:nvPr/>
        </p:nvSpPr>
        <p:spPr>
          <a:xfrm>
            <a:off x="528469" y="6430846"/>
            <a:ext cx="413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Lancet. 2023 Jul 1;402(10395):41-53.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4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E0B796-132A-C443-F44B-F045BAAD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25" y="176169"/>
            <a:ext cx="11250403" cy="469784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FRESCO-2: Výsledky PFS</a:t>
            </a:r>
          </a:p>
        </p:txBody>
      </p:sp>
      <p:pic>
        <p:nvPicPr>
          <p:cNvPr id="6" name="Obrázek 5" descr="Obsah obrázku text, řada/pruh, Písmo, diagram&#10;&#10;Popis byl vytvořen automaticky">
            <a:extLst>
              <a:ext uri="{FF2B5EF4-FFF2-40B4-BE49-F238E27FC236}">
                <a16:creationId xmlns:a16="http://schemas.microsoft.com/office/drawing/2014/main" id="{969D7E5A-82EE-A214-A17C-501A4A3A9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5" y="757210"/>
            <a:ext cx="11250403" cy="507288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9BA1BD2-A91E-9124-470D-6E022405E31F}"/>
              </a:ext>
            </a:extLst>
          </p:cNvPr>
          <p:cNvSpPr txBox="1"/>
          <p:nvPr/>
        </p:nvSpPr>
        <p:spPr>
          <a:xfrm>
            <a:off x="8481269" y="6404832"/>
            <a:ext cx="3397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Lancet. 2023 Jul 1;402(10395):41-53.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4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BE183-4FDD-1358-5219-6A70FEC0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FRESCO-2: Výsledky PFS podle podskupin</a:t>
            </a:r>
            <a:endParaRPr lang="cs-CZ" dirty="0"/>
          </a:p>
        </p:txBody>
      </p:sp>
      <p:pic>
        <p:nvPicPr>
          <p:cNvPr id="4" name="Obrázek 3" descr="Obsah obrázku text, číslo, snímek obrazovky, menu&#10;&#10;Popis byl vytvořen automaticky">
            <a:extLst>
              <a:ext uri="{FF2B5EF4-FFF2-40B4-BE49-F238E27FC236}">
                <a16:creationId xmlns:a16="http://schemas.microsoft.com/office/drawing/2014/main" id="{BCA6950B-5F7D-8848-200B-ABA5C30F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1148658"/>
            <a:ext cx="10254343" cy="553121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F09F6A1-F195-0B38-10CA-1EAE26B0AC60}"/>
              </a:ext>
            </a:extLst>
          </p:cNvPr>
          <p:cNvSpPr/>
          <p:nvPr/>
        </p:nvSpPr>
        <p:spPr>
          <a:xfrm>
            <a:off x="968828" y="6409189"/>
            <a:ext cx="1296200" cy="27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A14195-4D45-5C28-6B14-A156DC738DF2}"/>
              </a:ext>
            </a:extLst>
          </p:cNvPr>
          <p:cNvSpPr txBox="1"/>
          <p:nvPr/>
        </p:nvSpPr>
        <p:spPr>
          <a:xfrm>
            <a:off x="574646" y="6541373"/>
            <a:ext cx="3380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Lancet. 2023 Jul 1;402(10395):41-53.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9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6AC54-1B25-16DF-C119-7D67426E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71" y="285226"/>
            <a:ext cx="9286612" cy="1140903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dirty="0"/>
              <a:t> 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Nejčastější nežádoucí účinky spojené s léčbou   </a:t>
            </a:r>
            <a:b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(více jak 15%)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05B1E92D-9CAD-D263-370B-1A4BD3BDA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1" y="1803633"/>
            <a:ext cx="9487948" cy="449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50EC17-6CBF-4CB4-DDFD-6903F07FCFD4}"/>
              </a:ext>
            </a:extLst>
          </p:cNvPr>
          <p:cNvSpPr txBox="1"/>
          <p:nvPr/>
        </p:nvSpPr>
        <p:spPr>
          <a:xfrm>
            <a:off x="8347046" y="6434274"/>
            <a:ext cx="3531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Lancet. 2023 Jul 1;402(10395):41-53.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0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B01A9-6E02-A3E6-5E12-5B6C1694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365126"/>
            <a:ext cx="11182857" cy="641554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FRESCO-2: Závěry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94A429-CE04-F4A9-D344-BAD06675C9EF}"/>
              </a:ext>
            </a:extLst>
          </p:cNvPr>
          <p:cNvSpPr txBox="1"/>
          <p:nvPr/>
        </p:nvSpPr>
        <p:spPr>
          <a:xfrm>
            <a:off x="478172" y="1090569"/>
            <a:ext cx="11182857" cy="563231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FRESCO-2 splnila primární cíl.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Fruquintinib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významně prodloužil OS o 2.6 měsíce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(7,4 měsíce vs. 4,8; HR = 0,66; 95% CI, 0,55–0,80;p &lt; 0,001).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byl prodloužen napříč všemi  definovanými podskupinami.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také splnila klíčové sekundární cíl PFS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(3,7 měsíce vs. 1,8; HR = 0,32; 95% CI: 0,27, 0,39; p &lt; 0,001)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 byl prodloužen napříč všemi  definovanými podskupinami.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sekundární  cíle: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ORR (1,5 % vs. 0 %; p = 0,059)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DCR (55,5 % vs. 16,1 %; p &lt; 0,001)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bezpečnostní analýze byly nežádoucí účinky G3 pozorovány  v rameni s </a:t>
            </a:r>
            <a:r>
              <a:rPr lang="cs-CZ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fruquintinibem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62.7% pacientů proti 50,4% u pacientů  v rameni s placebem (62,7 %, versus. 50,4 %).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Fruquintinib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považován z  standardní léčbu v následné  III. a eventuelně IV. linii  léčby metastatického kolorektálního karcinomu.</a:t>
            </a:r>
          </a:p>
        </p:txBody>
      </p:sp>
    </p:spTree>
    <p:extLst>
      <p:ext uri="{BB962C8B-B14F-4D97-AF65-F5344CB8AC3E}">
        <p14:creationId xmlns:p14="http://schemas.microsoft.com/office/powerpoint/2010/main" val="325817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266" y="67111"/>
            <a:ext cx="11243733" cy="729843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Effect of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regorafenib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and TAS-102 in metastatic colorectal cancer (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mCRC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) patients on survival in salvage line with different toxicity profile.</a:t>
            </a:r>
            <a:endParaRPr lang="cs-CZ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1" y="875752"/>
            <a:ext cx="9093201" cy="25024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62" y="3679844"/>
            <a:ext cx="7266941" cy="30257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58093" y="3378200"/>
            <a:ext cx="327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: Crossover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bez crossoveru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73800" y="3378200"/>
            <a:ext cx="291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u pacientů s crossoverem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82603" y="6551710"/>
            <a:ext cx="477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Naotoshi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Sugimoto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34, 2016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4S;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763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8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723A4-77BF-86C8-0B6F-4118385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490959"/>
            <a:ext cx="11568418" cy="1325563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 RWE study: Sequential treatment with regorafenib and TAS-102 in later-line refractory mCRC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D1123F-D972-D882-C74B-CC427AE113E9}"/>
              </a:ext>
            </a:extLst>
          </p:cNvPr>
          <p:cNvSpPr txBox="1"/>
          <p:nvPr/>
        </p:nvSpPr>
        <p:spPr>
          <a:xfrm>
            <a:off x="8456102" y="6459523"/>
            <a:ext cx="33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Signorelli et al. </a:t>
            </a:r>
            <a:r>
              <a:rPr lang="it-IT" sz="12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 Oncol </a:t>
            </a:r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2023;30:5456–5469</a:t>
            </a:r>
            <a:endParaRPr lang="en-US" sz="1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626E69E-EF3D-F490-58DC-C4D7C5B4092D}"/>
              </a:ext>
            </a:extLst>
          </p:cNvPr>
          <p:cNvSpPr/>
          <p:nvPr/>
        </p:nvSpPr>
        <p:spPr>
          <a:xfrm>
            <a:off x="260059" y="2466363"/>
            <a:ext cx="4723002" cy="4697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Pozdní linie léčby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mKRK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866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pacie.tů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68C105-8C7A-2BEE-5A93-828385ADAD55}"/>
              </a:ext>
            </a:extLst>
          </p:cNvPr>
          <p:cNvSpPr/>
          <p:nvPr/>
        </p:nvSpPr>
        <p:spPr>
          <a:xfrm>
            <a:off x="260059" y="3275597"/>
            <a:ext cx="1048624" cy="185396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1.skupina                146 pac.</a:t>
            </a:r>
          </a:p>
          <a:p>
            <a:pPr algn="ctr"/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TAS 102</a:t>
            </a:r>
          </a:p>
          <a:p>
            <a:pPr algn="ctr"/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Regorafenib</a:t>
            </a:r>
            <a:endParaRPr lang="cs-CZ" sz="1200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F621CE65-C806-97DA-CE7D-3CE440D0C2D0}"/>
              </a:ext>
            </a:extLst>
          </p:cNvPr>
          <p:cNvSpPr/>
          <p:nvPr/>
        </p:nvSpPr>
        <p:spPr>
          <a:xfrm>
            <a:off x="735688" y="4324220"/>
            <a:ext cx="109057" cy="1943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64802F6-8DC2-7FCE-80DA-62B1EF855762}"/>
              </a:ext>
            </a:extLst>
          </p:cNvPr>
          <p:cNvSpPr/>
          <p:nvPr/>
        </p:nvSpPr>
        <p:spPr>
          <a:xfrm>
            <a:off x="1414437" y="3275597"/>
            <a:ext cx="1023457" cy="18539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2.skupina                116 pac.</a:t>
            </a:r>
          </a:p>
          <a:p>
            <a:pPr algn="ctr"/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Regorafenib</a:t>
            </a:r>
            <a:endParaRPr lang="cs-CZ" sz="1200" dirty="0"/>
          </a:p>
          <a:p>
            <a:pPr algn="ctr"/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TAS 102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71C6AF4-C845-C837-303C-4EEAC1939044}"/>
              </a:ext>
            </a:extLst>
          </p:cNvPr>
          <p:cNvSpPr/>
          <p:nvPr/>
        </p:nvSpPr>
        <p:spPr>
          <a:xfrm>
            <a:off x="1867442" y="4324220"/>
            <a:ext cx="103971" cy="19996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0980541-400A-9C80-7AD2-2FB1138307B6}"/>
              </a:ext>
            </a:extLst>
          </p:cNvPr>
          <p:cNvSpPr/>
          <p:nvPr/>
        </p:nvSpPr>
        <p:spPr>
          <a:xfrm>
            <a:off x="2756809" y="3271099"/>
            <a:ext cx="1023457" cy="185396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3.Skupina</a:t>
            </a:r>
          </a:p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325 pac</a:t>
            </a:r>
          </a:p>
          <a:p>
            <a:pPr algn="ctr"/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TAS 102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6AAA88C-F27D-29F4-579A-D5A4370EF94B}"/>
              </a:ext>
            </a:extLst>
          </p:cNvPr>
          <p:cNvSpPr/>
          <p:nvPr/>
        </p:nvSpPr>
        <p:spPr>
          <a:xfrm>
            <a:off x="3911187" y="3271099"/>
            <a:ext cx="1023457" cy="18539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4.Skupina</a:t>
            </a:r>
          </a:p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279 pac</a:t>
            </a:r>
          </a:p>
          <a:p>
            <a:pPr algn="ctr"/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Regorafenib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59D9556-2533-86BA-D370-A5425759A2F4}"/>
              </a:ext>
            </a:extLst>
          </p:cNvPr>
          <p:cNvSpPr/>
          <p:nvPr/>
        </p:nvSpPr>
        <p:spPr>
          <a:xfrm>
            <a:off x="1147574" y="4655889"/>
            <a:ext cx="402805" cy="4026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7AA3BC7-8231-D336-D2AB-061056964B09}"/>
              </a:ext>
            </a:extLst>
          </p:cNvPr>
          <p:cNvSpPr/>
          <p:nvPr/>
        </p:nvSpPr>
        <p:spPr>
          <a:xfrm>
            <a:off x="3650103" y="4644394"/>
            <a:ext cx="391247" cy="4026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vs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3BC716C-7126-7607-CB66-045FA6D96C92}"/>
              </a:ext>
            </a:extLst>
          </p:cNvPr>
          <p:cNvCxnSpPr>
            <a:stCxn id="6" idx="2"/>
          </p:cNvCxnSpPr>
          <p:nvPr/>
        </p:nvCxnSpPr>
        <p:spPr>
          <a:xfrm flipH="1">
            <a:off x="784371" y="2936147"/>
            <a:ext cx="1837189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E4C8742-21DD-C72E-AA7D-EFB2F8715B74}"/>
              </a:ext>
            </a:extLst>
          </p:cNvPr>
          <p:cNvCxnSpPr/>
          <p:nvPr/>
        </p:nvCxnSpPr>
        <p:spPr>
          <a:xfrm flipH="1">
            <a:off x="1919427" y="2936147"/>
            <a:ext cx="697803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45241A7-8C24-5C5F-1AA7-30ABA38713AF}"/>
              </a:ext>
            </a:extLst>
          </p:cNvPr>
          <p:cNvCxnSpPr>
            <a:stCxn id="6" idx="2"/>
          </p:cNvCxnSpPr>
          <p:nvPr/>
        </p:nvCxnSpPr>
        <p:spPr>
          <a:xfrm>
            <a:off x="2621560" y="2936147"/>
            <a:ext cx="630066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E5A906B-B481-C926-E7E8-10DF3E8C0CD0}"/>
              </a:ext>
            </a:extLst>
          </p:cNvPr>
          <p:cNvCxnSpPr>
            <a:stCxn id="6" idx="2"/>
          </p:cNvCxnSpPr>
          <p:nvPr/>
        </p:nvCxnSpPr>
        <p:spPr>
          <a:xfrm>
            <a:off x="2621560" y="2936147"/>
            <a:ext cx="1801355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E2B0B73-0032-AE75-E8DD-2F2CDAC3B906}"/>
              </a:ext>
            </a:extLst>
          </p:cNvPr>
          <p:cNvSpPr txBox="1"/>
          <p:nvPr/>
        </p:nvSpPr>
        <p:spPr>
          <a:xfrm>
            <a:off x="784371" y="1971413"/>
            <a:ext cx="346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</a:rPr>
              <a:t>Design studie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5E92BAD-FB3B-3318-C064-E782939BBDB0}"/>
              </a:ext>
            </a:extLst>
          </p:cNvPr>
          <p:cNvSpPr txBox="1"/>
          <p:nvPr/>
        </p:nvSpPr>
        <p:spPr>
          <a:xfrm>
            <a:off x="5436066" y="2539743"/>
            <a:ext cx="6321104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Histologicky potvrzený adenokarcinom tlustého střeva nebo konečníku stadia IV s </a:t>
            </a:r>
            <a:r>
              <a:rPr lang="cs-CZ" b="1" dirty="0" err="1">
                <a:solidFill>
                  <a:srgbClr val="002060"/>
                </a:solidFill>
              </a:rPr>
              <a:t>neresekabilním</a:t>
            </a:r>
            <a:r>
              <a:rPr lang="cs-CZ" b="1" dirty="0">
                <a:solidFill>
                  <a:srgbClr val="002060"/>
                </a:solidFill>
              </a:rPr>
              <a:t> metastatickým onemocněním.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≥2 předchozí linie standardní chemoterapie.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pacienti mohli dostávat protilátky anti-VEGF nebo anti-EGFR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Známý stav mutace 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ECOG PS 0–2.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4F50DB6-F6C7-B17B-03C1-84D629942E67}"/>
              </a:ext>
            </a:extLst>
          </p:cNvPr>
          <p:cNvSpPr/>
          <p:nvPr/>
        </p:nvSpPr>
        <p:spPr>
          <a:xfrm>
            <a:off x="2617230" y="5377343"/>
            <a:ext cx="6400935" cy="10430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Primární cíle: PFS ,OS</a:t>
            </a: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Sekundární cíle:  DCR, ORR</a:t>
            </a:r>
          </a:p>
          <a:p>
            <a:pPr algn="ctr"/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Terciíání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cíle: Bezpečnost ( TAE G3/4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075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723A4-77BF-86C8-0B6F-4118385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490959"/>
            <a:ext cx="11568418" cy="1325563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 RWE study: Sequential treatment with regorafenib and TAS-102 in later-line refractory mCRC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D1123F-D972-D882-C74B-CC427AE113E9}"/>
              </a:ext>
            </a:extLst>
          </p:cNvPr>
          <p:cNvSpPr txBox="1"/>
          <p:nvPr/>
        </p:nvSpPr>
        <p:spPr>
          <a:xfrm>
            <a:off x="8456102" y="6459523"/>
            <a:ext cx="33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Signorelli et al.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 Oncol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2023;30:5456–5469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626E69E-EF3D-F490-58DC-C4D7C5B4092D}"/>
              </a:ext>
            </a:extLst>
          </p:cNvPr>
          <p:cNvSpPr/>
          <p:nvPr/>
        </p:nvSpPr>
        <p:spPr>
          <a:xfrm>
            <a:off x="260059" y="2466363"/>
            <a:ext cx="4723002" cy="4697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Pozdní linie léčby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mKRK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866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pacie.tů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68C105-8C7A-2BEE-5A93-828385ADAD55}"/>
              </a:ext>
            </a:extLst>
          </p:cNvPr>
          <p:cNvSpPr/>
          <p:nvPr/>
        </p:nvSpPr>
        <p:spPr>
          <a:xfrm>
            <a:off x="260059" y="3275597"/>
            <a:ext cx="1048624" cy="185396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1.skupina                146 pac.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 102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Regorafenib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F621CE65-C806-97DA-CE7D-3CE440D0C2D0}"/>
              </a:ext>
            </a:extLst>
          </p:cNvPr>
          <p:cNvSpPr/>
          <p:nvPr/>
        </p:nvSpPr>
        <p:spPr>
          <a:xfrm>
            <a:off x="735688" y="4324220"/>
            <a:ext cx="109057" cy="1943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64802F6-8DC2-7FCE-80DA-62B1EF855762}"/>
              </a:ext>
            </a:extLst>
          </p:cNvPr>
          <p:cNvSpPr/>
          <p:nvPr/>
        </p:nvSpPr>
        <p:spPr>
          <a:xfrm>
            <a:off x="1414437" y="3275597"/>
            <a:ext cx="1023457" cy="18539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2.skupina                116 pac.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Regorafenib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 102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71C6AF4-C845-C837-303C-4EEAC1939044}"/>
              </a:ext>
            </a:extLst>
          </p:cNvPr>
          <p:cNvSpPr/>
          <p:nvPr/>
        </p:nvSpPr>
        <p:spPr>
          <a:xfrm>
            <a:off x="1867442" y="4324220"/>
            <a:ext cx="103971" cy="19996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0980541-400A-9C80-7AD2-2FB1138307B6}"/>
              </a:ext>
            </a:extLst>
          </p:cNvPr>
          <p:cNvSpPr/>
          <p:nvPr/>
        </p:nvSpPr>
        <p:spPr>
          <a:xfrm>
            <a:off x="2756809" y="3271099"/>
            <a:ext cx="1023457" cy="185396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3.Skupina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325 pac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 102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6AAA88C-F27D-29F4-579A-D5A4370EF94B}"/>
              </a:ext>
            </a:extLst>
          </p:cNvPr>
          <p:cNvSpPr/>
          <p:nvPr/>
        </p:nvSpPr>
        <p:spPr>
          <a:xfrm>
            <a:off x="3911187" y="3271099"/>
            <a:ext cx="1023457" cy="185396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4.Skupina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279 pac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Regorafenib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59D9556-2533-86BA-D370-A5425759A2F4}"/>
              </a:ext>
            </a:extLst>
          </p:cNvPr>
          <p:cNvSpPr/>
          <p:nvPr/>
        </p:nvSpPr>
        <p:spPr>
          <a:xfrm>
            <a:off x="1147574" y="4655889"/>
            <a:ext cx="402805" cy="4026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vs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7AA3BC7-8231-D336-D2AB-061056964B09}"/>
              </a:ext>
            </a:extLst>
          </p:cNvPr>
          <p:cNvSpPr/>
          <p:nvPr/>
        </p:nvSpPr>
        <p:spPr>
          <a:xfrm>
            <a:off x="3650103" y="4644394"/>
            <a:ext cx="391247" cy="4026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vs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3BC716C-7126-7607-CB66-045FA6D96C92}"/>
              </a:ext>
            </a:extLst>
          </p:cNvPr>
          <p:cNvCxnSpPr>
            <a:stCxn id="6" idx="2"/>
          </p:cNvCxnSpPr>
          <p:nvPr/>
        </p:nvCxnSpPr>
        <p:spPr>
          <a:xfrm flipH="1">
            <a:off x="784371" y="2936147"/>
            <a:ext cx="1837189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E4C8742-21DD-C72E-AA7D-EFB2F8715B74}"/>
              </a:ext>
            </a:extLst>
          </p:cNvPr>
          <p:cNvCxnSpPr/>
          <p:nvPr/>
        </p:nvCxnSpPr>
        <p:spPr>
          <a:xfrm flipH="1">
            <a:off x="1919427" y="2936147"/>
            <a:ext cx="697803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45241A7-8C24-5C5F-1AA7-30ABA38713AF}"/>
              </a:ext>
            </a:extLst>
          </p:cNvPr>
          <p:cNvCxnSpPr>
            <a:stCxn id="6" idx="2"/>
          </p:cNvCxnSpPr>
          <p:nvPr/>
        </p:nvCxnSpPr>
        <p:spPr>
          <a:xfrm>
            <a:off x="2621560" y="2936147"/>
            <a:ext cx="630066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E5A906B-B481-C926-E7E8-10DF3E8C0CD0}"/>
              </a:ext>
            </a:extLst>
          </p:cNvPr>
          <p:cNvCxnSpPr>
            <a:stCxn id="6" idx="2"/>
          </p:cNvCxnSpPr>
          <p:nvPr/>
        </p:nvCxnSpPr>
        <p:spPr>
          <a:xfrm>
            <a:off x="2621560" y="2936147"/>
            <a:ext cx="1801355" cy="3349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E2B0B73-0032-AE75-E8DD-2F2CDAC3B906}"/>
              </a:ext>
            </a:extLst>
          </p:cNvPr>
          <p:cNvSpPr txBox="1"/>
          <p:nvPr/>
        </p:nvSpPr>
        <p:spPr>
          <a:xfrm>
            <a:off x="784371" y="1971413"/>
            <a:ext cx="346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Design studie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5E92BAD-FB3B-3318-C064-E782939BBDB0}"/>
              </a:ext>
            </a:extLst>
          </p:cNvPr>
          <p:cNvSpPr txBox="1"/>
          <p:nvPr/>
        </p:nvSpPr>
        <p:spPr>
          <a:xfrm>
            <a:off x="5436066" y="2539743"/>
            <a:ext cx="6321104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Histologicky potvrzený adenokarcinom tlustého střeva nebo konečníku stadia IV s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neresekabilním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metastatickým onemocněním.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≥2 předchozí linie standardní chemoterapie.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pacienti mohli dostávat protilátky anti-VEGF nebo anti-EGFR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Známý stav mutace RAS.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ECOG PS 0–2.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4F50DB6-F6C7-B17B-03C1-84D629942E67}"/>
              </a:ext>
            </a:extLst>
          </p:cNvPr>
          <p:cNvSpPr/>
          <p:nvPr/>
        </p:nvSpPr>
        <p:spPr>
          <a:xfrm>
            <a:off x="2617230" y="5377343"/>
            <a:ext cx="6400935" cy="10430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Primární cíle: PFS ,OS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Sekundární cíle:  DCR, ORR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Terciíání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cíle: Bezpečnost ( TAE G3/4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3782308-830A-A29C-D3F8-F4F20F0F17DC}"/>
              </a:ext>
            </a:extLst>
          </p:cNvPr>
          <p:cNvSpPr/>
          <p:nvPr/>
        </p:nvSpPr>
        <p:spPr>
          <a:xfrm>
            <a:off x="140203" y="3061982"/>
            <a:ext cx="2496750" cy="2315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0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78046-2251-FFA9-DB92-913D9919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9" y="2712392"/>
            <a:ext cx="11448661" cy="76918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Otázky na které bychom chtěli odpovědět.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AF853-C291-BE5B-F855-FC9E7741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76" y="3429000"/>
            <a:ext cx="11391122" cy="2969703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Existují možnosti následné léčby po selhání prvních dvou linií léčby u metastatického kolorektálního karcinomu?</a:t>
            </a:r>
          </a:p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přidání 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bevacizumabu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Lonsurfu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FTD/TPI) přínosem a změní přístup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 používání 3. linie léčby?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Existují nové léky do dalších linii léčby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mKRK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bude vypadat schéma léčby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mKRK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roce 2023? 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0A8B38-206C-8DBB-543A-7B4DE0C5640A}"/>
              </a:ext>
            </a:extLst>
          </p:cNvPr>
          <p:cNvSpPr txBox="1"/>
          <p:nvPr/>
        </p:nvSpPr>
        <p:spPr>
          <a:xfrm>
            <a:off x="369117" y="224253"/>
            <a:ext cx="1129158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  <a:t>28% pacientů je schopno pokračovat po selhání 2 linie léčby </a:t>
            </a:r>
            <a:r>
              <a:rPr lang="cs-CZ" sz="2400" b="1" i="0" u="none" strike="noStrike" kern="1200" cap="none" spc="0" baseline="0" dirty="0" err="1">
                <a:solidFill>
                  <a:srgbClr val="002060"/>
                </a:solidFill>
                <a:uFillTx/>
                <a:latin typeface="Calibri"/>
              </a:rPr>
              <a:t>mCRC</a:t>
            </a:r>
            <a:r>
              <a:rPr lang="cs-CZ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  <a:t> v 3. linii léčby.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37C407-F7E9-7E49-5792-A08844AE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22" y="808694"/>
            <a:ext cx="1328745" cy="12064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1F659E-AE82-AA5C-FB1B-5075FE317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94" y="968112"/>
            <a:ext cx="941224" cy="957396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D4D732A-6D97-C64A-05E0-58F10F28E494}"/>
              </a:ext>
            </a:extLst>
          </p:cNvPr>
          <p:cNvSpPr/>
          <p:nvPr/>
        </p:nvSpPr>
        <p:spPr>
          <a:xfrm>
            <a:off x="766523" y="1857394"/>
            <a:ext cx="7239699" cy="10441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4877 pacientů s </a:t>
            </a:r>
            <a:r>
              <a:rPr lang="cs-CZ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mCRC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postupně  prošlo 2 liniemi  léčby a téměř třetina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je schopna pokračovat ve 3 linii. Hodnocení pacientů od roku 2004-2011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AACF658-C80B-BE25-7785-B238CE1A77A3}"/>
              </a:ext>
            </a:extLst>
          </p:cNvPr>
          <p:cNvSpPr/>
          <p:nvPr/>
        </p:nvSpPr>
        <p:spPr>
          <a:xfrm>
            <a:off x="5344696" y="1028162"/>
            <a:ext cx="808841" cy="7691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3.linie</a:t>
            </a:r>
          </a:p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28%</a:t>
            </a:r>
          </a:p>
          <a:p>
            <a:pPr algn="ctr"/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1373</a:t>
            </a:r>
          </a:p>
          <a:p>
            <a:pPr algn="ctr"/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pacientů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9BECEE-0D8B-F9CE-C3D4-D757CC621E50}"/>
              </a:ext>
            </a:extLst>
          </p:cNvPr>
          <p:cNvSpPr txBox="1"/>
          <p:nvPr/>
        </p:nvSpPr>
        <p:spPr>
          <a:xfrm>
            <a:off x="429208" y="6479858"/>
            <a:ext cx="1139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Chibaudel B et al. Ther Adv Med Oncol 2012;4:75-89.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Abrams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TA et al. J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Natl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Cancer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Inst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2014; 106(2): djt371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doi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10.1093/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jnci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/djt371. Salvatore L et al.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ExpertRev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Anticancer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Ther</a:t>
            </a:r>
            <a:r>
              <a:rPr lang="cs-CZ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2015;15:1283-92</a:t>
            </a:r>
            <a:r>
              <a:rPr lang="cs-CZ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77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970AF-F7FF-AF30-D31C-EAF5D9D9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222634"/>
            <a:ext cx="11643919" cy="1153282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studie: </a:t>
            </a: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 treatment with regorafenib and TAS-102 in later-line refractory mCRC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93ED1952-858A-AA3A-FF21-CDE64E31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7" y="1690688"/>
            <a:ext cx="8900719" cy="43826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61F10F-684D-763F-44B2-7F147C07F206}"/>
              </a:ext>
            </a:extLst>
          </p:cNvPr>
          <p:cNvSpPr txBox="1"/>
          <p:nvPr/>
        </p:nvSpPr>
        <p:spPr>
          <a:xfrm>
            <a:off x="411061" y="6073381"/>
            <a:ext cx="1156002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Median OS a PFS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byl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signifi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kantně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delší u sekvence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EGO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LONSURF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proti skupině LONSUF/REGO.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308287-83E8-1A75-D086-06B760EB17B7}"/>
              </a:ext>
            </a:extLst>
          </p:cNvPr>
          <p:cNvSpPr txBox="1"/>
          <p:nvPr/>
        </p:nvSpPr>
        <p:spPr>
          <a:xfrm>
            <a:off x="7894040" y="6492875"/>
            <a:ext cx="3993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Signorelli et al.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 Oncol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2023;30:5456–5469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77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2F91-2BAC-042C-299E-FFB42F8D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D84DB-A266-10F3-8564-12A4E419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865" y="1327411"/>
            <a:ext cx="6605554" cy="56605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studie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CodeBreaK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300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ABCC34EE-1E0E-EA60-3FED-0E35CEEC6610}"/>
              </a:ext>
            </a:extLst>
          </p:cNvPr>
          <p:cNvSpPr/>
          <p:nvPr/>
        </p:nvSpPr>
        <p:spPr>
          <a:xfrm>
            <a:off x="351639" y="2746848"/>
            <a:ext cx="4245527" cy="36419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Věk pacientů  ≥ 18 let.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G12C–mu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tovaný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mCRC,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stanovený centrálním molekulárním testováním.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≥ 1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počet předchozích linií léčby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mKRK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progrese na léčbě 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fluoropyrimidin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irinotecanem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oxaliplatinou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ECOG ≤ 2.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Měřitelné léze dle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RECIST 1.1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kritérii.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Žádná předchozí léčba  inhibitorem KRASG12C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8537025-5050-0D3E-3574-41F43B2DE8BA}"/>
              </a:ext>
            </a:extLst>
          </p:cNvPr>
          <p:cNvSpPr/>
          <p:nvPr/>
        </p:nvSpPr>
        <p:spPr>
          <a:xfrm>
            <a:off x="4823670" y="4077050"/>
            <a:ext cx="2843867" cy="9815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Randomizace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1:1:1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(počet pacientů 160)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0A5D957-1827-6F6A-89F4-650224B01559}"/>
              </a:ext>
            </a:extLst>
          </p:cNvPr>
          <p:cNvSpPr/>
          <p:nvPr/>
        </p:nvSpPr>
        <p:spPr>
          <a:xfrm>
            <a:off x="7894041" y="2408180"/>
            <a:ext cx="3615655" cy="11445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Sotorasib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960 mg denně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panitumumab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 mg/kg 1x za 2týd.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(počet pacientů = 53)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B50AA39-0502-B655-ADA7-FBA5746C49C1}"/>
              </a:ext>
            </a:extLst>
          </p:cNvPr>
          <p:cNvSpPr/>
          <p:nvPr/>
        </p:nvSpPr>
        <p:spPr>
          <a:xfrm>
            <a:off x="7894041" y="3877526"/>
            <a:ext cx="3615655" cy="10785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Sotorasib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240 mg denně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panitumumab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 mg/kg 1x za 2týd.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(počet pacientů = 53)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CC15BD3-D093-7384-68D7-A15B66AF2B9A}"/>
              </a:ext>
            </a:extLst>
          </p:cNvPr>
          <p:cNvSpPr/>
          <p:nvPr/>
        </p:nvSpPr>
        <p:spPr>
          <a:xfrm>
            <a:off x="7919209" y="5182299"/>
            <a:ext cx="3590487" cy="1445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Podle výběru zkoušejícího: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trifluridine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tipiracilor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regorafenib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(počet pacientů 54)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Obrázek 13" descr="Obsah obrázku text, snímek obrazovky, dopis&#10;&#10;Popis byl vytvořen automaticky">
            <a:extLst>
              <a:ext uri="{FF2B5EF4-FFF2-40B4-BE49-F238E27FC236}">
                <a16:creationId xmlns:a16="http://schemas.microsoft.com/office/drawing/2014/main" id="{E6929DAB-509F-818B-E8F2-F6061E9A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9" y="141780"/>
            <a:ext cx="4552503" cy="25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1FD143-9A64-7405-10BE-E7ABF3EF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5" y="365126"/>
            <a:ext cx="11148969" cy="60016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Mechanismy  účinku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sotorasibu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panitumumabu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907615-AEEE-6FD2-FF07-B8EC1E997EDF}"/>
              </a:ext>
            </a:extLst>
          </p:cNvPr>
          <p:cNvSpPr txBox="1"/>
          <p:nvPr/>
        </p:nvSpPr>
        <p:spPr>
          <a:xfrm>
            <a:off x="528505" y="1372402"/>
            <a:ext cx="506695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KRAS G12C je přítomna onkogenní mutace asi u 3 % pacientů s CRC a může být spojené se špatnou prognózou </a:t>
            </a:r>
            <a:r>
              <a:rPr lang="cs-CZ" sz="20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1-7  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biologický důvod kombinovat léčbu  </a:t>
            </a:r>
            <a:r>
              <a:rPr lang="cs-CZ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antiEGFR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inhibitorem KRAS G12C u skupiny pacientů s touto mutací </a:t>
            </a:r>
            <a:r>
              <a:rPr lang="cs-CZ" sz="20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8-10  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fázi 1b studie </a:t>
            </a:r>
            <a:r>
              <a:rPr lang="cs-CZ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CodeBreaK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101   inhibitor mutace KRAS G12C </a:t>
            </a:r>
            <a:r>
              <a:rPr lang="cs-CZ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kombinaci s </a:t>
            </a:r>
            <a:r>
              <a:rPr lang="cs-CZ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panitumumabem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dosáhl ORR 30 %  u pacientů s KRAS G12C mutovaným </a:t>
            </a:r>
            <a:r>
              <a:rPr lang="cs-CZ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mCRC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 descr="Obsah obrázku text, diagram, kruh, snímek obrazovky&#10;&#10;Popis byl vytvořen automaticky">
            <a:extLst>
              <a:ext uri="{FF2B5EF4-FFF2-40B4-BE49-F238E27FC236}">
                <a16:creationId xmlns:a16="http://schemas.microsoft.com/office/drawing/2014/main" id="{AE16BAD2-6F7B-F334-6A20-295F0E2D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89" y="1372402"/>
            <a:ext cx="4999614" cy="375487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50E0DB8-DFE8-C257-2D3A-FB2E685C3338}"/>
              </a:ext>
            </a:extLst>
          </p:cNvPr>
          <p:cNvSpPr txBox="1"/>
          <p:nvPr/>
        </p:nvSpPr>
        <p:spPr>
          <a:xfrm>
            <a:off x="419447" y="6180366"/>
            <a:ext cx="11367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1. Neumann J, et al.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Pathol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Res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2009;205:858-862. 2. Thein KZ, et al. 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JCO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Precis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2022;6:e2100547. 3.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Fakih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M, et al.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Oncologist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2022;27:663-74. 4. Henry JT, et al. 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JCO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Precis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2021;5. 5. Lee JK, et al.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npj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2022;6:91. 6.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Modest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DP, et al. 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Ann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2016;27:1746-53. 7.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Taieb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J, et al. 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Ann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2023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Aug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22 [online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]. 8.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Fakih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M, et al. 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Lancet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2022;23:115-24. 9.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Amodio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V, et </a:t>
            </a:r>
            <a:r>
              <a:rPr lang="cs-CZ" sz="11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Discov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2020;10:1129-1139. 10. Ryan MB, et al. </a:t>
            </a:r>
            <a:r>
              <a:rPr lang="cs-CZ" sz="11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Cell </a:t>
            </a:r>
            <a:r>
              <a:rPr lang="cs-CZ" sz="11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Rep</a:t>
            </a:r>
            <a:r>
              <a:rPr lang="cs-CZ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2022;39:110993.</a:t>
            </a:r>
            <a:endParaRPr lang="cs-C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AE913C-F32E-6D35-BD4B-0C46CA43FC14}"/>
              </a:ext>
            </a:extLst>
          </p:cNvPr>
          <p:cNvSpPr txBox="1"/>
          <p:nvPr/>
        </p:nvSpPr>
        <p:spPr>
          <a:xfrm>
            <a:off x="6127931" y="5341921"/>
            <a:ext cx="4974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AKT, protein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kinase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B; CRC,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colorectal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EGFR,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epidermal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receptor; ERK,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extracellular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signal-regulated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kinase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KRAS,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Kirsten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sarcoma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virus;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mCRC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metastatic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colorectal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MEK, mitogen-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activated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extracellular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signal-regulated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kinase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MTOR,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mammalian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rapamycin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NF-</a:t>
            </a:r>
            <a:r>
              <a:rPr lang="el-GR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kappa B; NSCLC, non-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NRAS,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neuroblastoma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Ras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oncogene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homolog; ORR,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PI3K,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phosphatidylinositol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3-kinase; RAF,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fibrosarcoma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RAL, Ras-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protein; SHP2,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homology region 2-containing protein tyrosine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phosphatase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2; SOS1, son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sevenless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homolog 1; WT, </a:t>
            </a:r>
            <a:r>
              <a:rPr lang="cs-CZ" sz="700" b="0" i="0" u="none" strike="noStrike" baseline="0" dirty="0" err="1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r>
              <a:rPr lang="cs-CZ" sz="700" b="0" i="0" u="none" strike="noStrike" baseline="0" dirty="0">
                <a:solidFill>
                  <a:srgbClr val="7E7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type.</a:t>
            </a:r>
            <a:endParaRPr lang="cs-CZ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3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1B00CC-793C-CB99-F6E1-D4CE188B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81" y="226503"/>
            <a:ext cx="11897469" cy="687897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Primární cíl studie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CodeBreaK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300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Obrázek 5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A328C4EA-D803-FF5F-1D2A-32B6DCF8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" y="1003033"/>
            <a:ext cx="11897469" cy="46606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9EF1093-0A7D-05D3-B765-613DA02947F0}"/>
              </a:ext>
            </a:extLst>
          </p:cNvPr>
          <p:cNvSpPr txBox="1"/>
          <p:nvPr/>
        </p:nvSpPr>
        <p:spPr>
          <a:xfrm>
            <a:off x="157681" y="5847127"/>
            <a:ext cx="11897469" cy="64574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nezávislého hodnocení  (medián sledování  7,8 měsíce)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960 mg a 240 v kombinaci s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panitumumabem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významně zlepšil PFS proti  chemoterapii dle volby zkoušejícího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A54B117-F6C3-41FE-417D-381848B60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64008"/>
              </p:ext>
            </p:extLst>
          </p:nvPr>
        </p:nvGraphicFramePr>
        <p:xfrm>
          <a:off x="5604015" y="1003032"/>
          <a:ext cx="6451135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043">
                  <a:extLst>
                    <a:ext uri="{9D8B030D-6E8A-4147-A177-3AD203B41FA5}">
                      <a16:colId xmlns:a16="http://schemas.microsoft.com/office/drawing/2014/main" val="1255680914"/>
                    </a:ext>
                  </a:extLst>
                </a:gridCol>
                <a:gridCol w="1422005">
                  <a:extLst>
                    <a:ext uri="{9D8B030D-6E8A-4147-A177-3AD203B41FA5}">
                      <a16:colId xmlns:a16="http://schemas.microsoft.com/office/drawing/2014/main" val="752141427"/>
                    </a:ext>
                  </a:extLst>
                </a:gridCol>
                <a:gridCol w="1712729">
                  <a:extLst>
                    <a:ext uri="{9D8B030D-6E8A-4147-A177-3AD203B41FA5}">
                      <a16:colId xmlns:a16="http://schemas.microsoft.com/office/drawing/2014/main" val="2559673128"/>
                    </a:ext>
                  </a:extLst>
                </a:gridCol>
                <a:gridCol w="1862358">
                  <a:extLst>
                    <a:ext uri="{9D8B030D-6E8A-4147-A177-3AD203B41FA5}">
                      <a16:colId xmlns:a16="http://schemas.microsoft.com/office/drawing/2014/main" val="1724464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Sotorasib</a:t>
                      </a:r>
                      <a:r>
                        <a:rPr lang="cs-CZ" sz="1200" dirty="0"/>
                        <a:t> 960mg</a:t>
                      </a:r>
                    </a:p>
                    <a:p>
                      <a:pPr algn="ctr"/>
                      <a:r>
                        <a:rPr lang="cs-CZ" sz="1200" dirty="0"/>
                        <a:t>+</a:t>
                      </a:r>
                      <a:r>
                        <a:rPr lang="cs-CZ" sz="1200" dirty="0" err="1"/>
                        <a:t>Panitumumab</a:t>
                      </a:r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53 pacientů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Sotorasib</a:t>
                      </a:r>
                      <a:r>
                        <a:rPr lang="cs-CZ" sz="1200" dirty="0"/>
                        <a:t> 240mg</a:t>
                      </a:r>
                    </a:p>
                    <a:p>
                      <a:pPr algn="ctr"/>
                      <a:r>
                        <a:rPr lang="cs-CZ" sz="1200" dirty="0"/>
                        <a:t>+</a:t>
                      </a:r>
                      <a:r>
                        <a:rPr lang="cs-CZ" sz="1200" dirty="0" err="1"/>
                        <a:t>Panitumumab</a:t>
                      </a:r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53 pacientů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Chemoterapie</a:t>
                      </a:r>
                    </a:p>
                    <a:p>
                      <a:pPr algn="ctr"/>
                      <a:r>
                        <a:rPr lang="cs-CZ" sz="1200" dirty="0"/>
                        <a:t>Dle výběru zkoušejícího</a:t>
                      </a:r>
                    </a:p>
                    <a:p>
                      <a:pPr algn="ctr"/>
                      <a:r>
                        <a:rPr lang="cs-CZ" sz="1200" dirty="0"/>
                        <a:t>54 pacientů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3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mPFS</a:t>
                      </a:r>
                      <a:r>
                        <a:rPr lang="cs-CZ" b="1" dirty="0"/>
                        <a:t> </a:t>
                      </a:r>
                    </a:p>
                    <a:p>
                      <a:pPr algn="ctr"/>
                      <a:r>
                        <a:rPr lang="cs-CZ" b="1" dirty="0"/>
                        <a:t>(v měsících)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2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HR (95%CI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0,49(0,30-0,80)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0,58 (0,36-0,93)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63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p -</a:t>
                      </a:r>
                      <a:r>
                        <a:rPr lang="cs-CZ" sz="1400" b="1" dirty="0" err="1"/>
                        <a:t>value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0,006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0,030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9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10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AD4DD-5D24-DB9C-0EC4-56E7BD54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3C628E-3791-5097-ABEE-B1E03617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6" y="365125"/>
            <a:ext cx="11224470" cy="750611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studie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CodeBreaK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300: Závěry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4026B-195F-45A9-B1F7-39C66FEE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409350"/>
            <a:ext cx="11224470" cy="4924338"/>
          </a:xfrm>
          <a:solidFill>
            <a:schemeClr val="bg2"/>
          </a:solidFill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CodeBreaK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300 splnil svůj primární cíl statisticky významné prodloužení PFS u kombinace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960 mg dávka prokázala klinicky významnější přínos: </a:t>
            </a:r>
          </a:p>
          <a:p>
            <a:pPr lvl="1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PFS u kombinace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960mg +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dosáhl 5,6 měsíce  proti 2,2 měsíce u standardní léčby  a to napříč všemi podskupinami</a:t>
            </a:r>
          </a:p>
          <a:p>
            <a:pPr lvl="1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Byly pozorovány vyšší ORR a DCR,  Celkové přežití OS zatím nelez hodnotit protože jsou ještě nezralé.</a:t>
            </a:r>
          </a:p>
          <a:p>
            <a:pPr lvl="1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Nebyly pozorovány žádné nové  projevy toxicity, která je akceptovatelná.</a:t>
            </a:r>
          </a:p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Tyto výsledky zařazují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(960 mg) jako vhodnou léčbu pro metastazujícího kolorektálního karcinom v kombinaci s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panitumumabem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Sotorasib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960 mg plus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panitumumab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potenciálním novým standardem terapie pro pacienty s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chemorefrakterním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KRAS G12C mutovaným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mKRK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60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1523-8E2D-9BDB-EE5A-9F4CD24D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4A256-FADE-B090-A822-ADF0F28E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42234"/>
            <a:ext cx="11769754" cy="646115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Možnosti léčby po 3. linii léčby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mKRK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C8F1888-7FE5-8472-D107-976BDB5D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4" y="1157681"/>
            <a:ext cx="9253057" cy="52680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93E67D4-7F27-D2C2-62BB-D7FD368A425D}"/>
              </a:ext>
            </a:extLst>
          </p:cNvPr>
          <p:cNvSpPr txBox="1"/>
          <p:nvPr/>
        </p:nvSpPr>
        <p:spPr>
          <a:xfrm>
            <a:off x="335560" y="2080470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rokem 2023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14C6B-E4F7-C68D-DA3C-0450D7B8D342}"/>
              </a:ext>
            </a:extLst>
          </p:cNvPr>
          <p:cNvSpPr txBox="1"/>
          <p:nvPr/>
        </p:nvSpPr>
        <p:spPr>
          <a:xfrm>
            <a:off x="671120" y="4479721"/>
            <a:ext cx="157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roce 2023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BC9774-8461-DC4D-1B7D-E114B6F1F59F}"/>
              </a:ext>
            </a:extLst>
          </p:cNvPr>
          <p:cNvSpPr txBox="1"/>
          <p:nvPr/>
        </p:nvSpPr>
        <p:spPr>
          <a:xfrm>
            <a:off x="3540154" y="788349"/>
            <a:ext cx="103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3.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D658C2-FB67-0BF2-33DE-04EA6CF53F58}"/>
              </a:ext>
            </a:extLst>
          </p:cNvPr>
          <p:cNvSpPr txBox="1"/>
          <p:nvPr/>
        </p:nvSpPr>
        <p:spPr>
          <a:xfrm>
            <a:off x="5802735" y="796954"/>
            <a:ext cx="107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4.linie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F384B5-3A24-0D08-3CB3-22CCCBAA5E81}"/>
              </a:ext>
            </a:extLst>
          </p:cNvPr>
          <p:cNvSpPr txBox="1"/>
          <p:nvPr/>
        </p:nvSpPr>
        <p:spPr>
          <a:xfrm>
            <a:off x="8107261" y="796954"/>
            <a:ext cx="107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5.linie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192010-A59E-7066-78AB-1D640C870116}"/>
              </a:ext>
            </a:extLst>
          </p:cNvPr>
          <p:cNvSpPr txBox="1"/>
          <p:nvPr/>
        </p:nvSpPr>
        <p:spPr>
          <a:xfrm>
            <a:off x="2810311" y="1535618"/>
            <a:ext cx="52969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 s využitím nebo bez znalostí genetických mutací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5B6E7E9-AA03-47FE-5539-E8AEA6697C4F}"/>
              </a:ext>
            </a:extLst>
          </p:cNvPr>
          <p:cNvSpPr txBox="1"/>
          <p:nvPr/>
        </p:nvSpPr>
        <p:spPr>
          <a:xfrm>
            <a:off x="2810311" y="2986481"/>
            <a:ext cx="416093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 bez znalostí genetických mutací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E14ECB2-BA10-D76C-9AE7-4E73D88F13BE}"/>
              </a:ext>
            </a:extLst>
          </p:cNvPr>
          <p:cNvSpPr txBox="1"/>
          <p:nvPr/>
        </p:nvSpPr>
        <p:spPr>
          <a:xfrm>
            <a:off x="2810311" y="4102000"/>
            <a:ext cx="735714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 s využitím znalostí genetických mutací (např. KRAS</a:t>
            </a:r>
            <a:r>
              <a:rPr lang="cs-CZ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G12C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mutace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F722AE-A304-C349-CEB3-BF2B5AE7B8B0}"/>
              </a:ext>
            </a:extLst>
          </p:cNvPr>
          <p:cNvSpPr txBox="1"/>
          <p:nvPr/>
        </p:nvSpPr>
        <p:spPr>
          <a:xfrm>
            <a:off x="5738071" y="6461947"/>
            <a:ext cx="6283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i="0" dirty="0">
                <a:solidFill>
                  <a:srgbClr val="222222"/>
                </a:solidFill>
                <a:effectLst/>
                <a:latin typeface="-apple-system"/>
              </a:rPr>
              <a:t> podle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Lonardi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S.,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Pietrantonio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F.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-apple-system"/>
              </a:rPr>
              <a:t>Nat Rev Gastroenterol Hepatol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-apple-system"/>
              </a:rPr>
              <a:t>21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76–77 (2024)</a:t>
            </a:r>
            <a:endParaRPr lang="cs-CZ" sz="14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45AA1AF-86B1-C800-D1C2-9E87329EE361}"/>
              </a:ext>
            </a:extLst>
          </p:cNvPr>
          <p:cNvSpPr/>
          <p:nvPr/>
        </p:nvSpPr>
        <p:spPr>
          <a:xfrm>
            <a:off x="9991286" y="4781075"/>
            <a:ext cx="1912689" cy="45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Standardní léčba</a:t>
            </a:r>
          </a:p>
        </p:txBody>
      </p:sp>
    </p:spTree>
    <p:extLst>
      <p:ext uri="{BB962C8B-B14F-4D97-AF65-F5344CB8AC3E}">
        <p14:creationId xmlns:p14="http://schemas.microsoft.com/office/powerpoint/2010/main" val="28536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1A085-0AA3-CEDC-4908-33F62AE48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5263E95-FDF1-4009-1CE2-1FA6194C3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84" y="267014"/>
            <a:ext cx="4849481" cy="633897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B2920DF-627E-98C2-1217-F49CAA629F6F}"/>
              </a:ext>
            </a:extLst>
          </p:cNvPr>
          <p:cNvSpPr txBox="1"/>
          <p:nvPr/>
        </p:nvSpPr>
        <p:spPr>
          <a:xfrm>
            <a:off x="179479" y="3013501"/>
            <a:ext cx="517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576609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47" y="193675"/>
            <a:ext cx="11279277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Výsledky studie s </a:t>
            </a:r>
            <a:r>
              <a:rPr lang="en-US" sz="3600" b="1" dirty="0" err="1">
                <a:latin typeface="+mn-lt"/>
              </a:rPr>
              <a:t>Regorafenib</a:t>
            </a:r>
            <a:r>
              <a:rPr lang="cs-CZ" sz="3600" b="1" dirty="0" err="1">
                <a:latin typeface="+mn-lt"/>
              </a:rPr>
              <a:t>em</a:t>
            </a:r>
            <a:r>
              <a:rPr lang="cs-CZ" sz="3600" b="1" dirty="0">
                <a:latin typeface="+mn-lt"/>
              </a:rPr>
              <a:t> a TAS102 ve 3.linii léčby</a:t>
            </a:r>
            <a:r>
              <a:rPr lang="en-US" sz="3600" b="1" dirty="0">
                <a:latin typeface="+mn-lt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624689"/>
              </p:ext>
            </p:extLst>
          </p:nvPr>
        </p:nvGraphicFramePr>
        <p:xfrm>
          <a:off x="1025524" y="1268479"/>
          <a:ext cx="10100734" cy="5197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2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Regorafenib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LONSURF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94">
                <a:tc>
                  <a:txBody>
                    <a:bodyPr/>
                    <a:lstStyle/>
                    <a:p>
                      <a:r>
                        <a:rPr lang="en-US" sz="2000" dirty="0"/>
                        <a:t>Stud</a:t>
                      </a:r>
                      <a:r>
                        <a:rPr lang="cs-CZ" sz="2000" dirty="0" err="1"/>
                        <a:t>ie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CONCUR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RECOURSE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</a:t>
                      </a:r>
                      <a:r>
                        <a:rPr lang="cs-CZ" sz="2000" dirty="0" err="1"/>
                        <a:t>ředchozí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biolog</a:t>
                      </a:r>
                      <a:r>
                        <a:rPr lang="cs-CZ" sz="2000" baseline="0" dirty="0"/>
                        <a:t>.léčba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 BEV</a:t>
                      </a:r>
                    </a:p>
                    <a:p>
                      <a:pPr algn="ctr"/>
                      <a:r>
                        <a:rPr lang="en-US" sz="2000" dirty="0"/>
                        <a:t>100%</a:t>
                      </a:r>
                      <a:r>
                        <a:rPr lang="en-US" sz="2000" baseline="0" dirty="0"/>
                        <a:t> EGFR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100%BEV</a:t>
                      </a:r>
                    </a:p>
                    <a:p>
                      <a:pPr algn="ctr"/>
                      <a:r>
                        <a:rPr lang="cs-CZ" sz="2000" dirty="0"/>
                        <a:t>100% anti EGFR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9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Rego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Rego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TAS102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BSC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94">
                <a:tc>
                  <a:txBody>
                    <a:bodyPr/>
                    <a:lstStyle/>
                    <a:p>
                      <a:r>
                        <a:rPr lang="en-US" sz="2000" dirty="0"/>
                        <a:t>N </a:t>
                      </a:r>
                      <a:r>
                        <a:rPr lang="en-US" sz="2000" dirty="0" err="1"/>
                        <a:t>pts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534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266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94">
                <a:tc rowSpan="2"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mOS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(m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ě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7,2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5,2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23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HR 0.77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p=0.0052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HR 0.55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p=0.0002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HR 0.68 </a:t>
                      </a:r>
                    </a:p>
                    <a:p>
                      <a:pPr algn="ctr"/>
                      <a:r>
                        <a:rPr lang="cs-CZ" sz="2000" dirty="0"/>
                        <a:t>p=0,0001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94">
                <a:tc rowSpan="2"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mPFS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(m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ě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2,0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1,7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23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HR 0.49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p&lt;0.0001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HR 0.31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p&lt;0.0001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HR 0,48</a:t>
                      </a:r>
                    </a:p>
                    <a:p>
                      <a:pPr algn="ctr"/>
                      <a:r>
                        <a:rPr lang="cs-CZ" sz="2000" dirty="0"/>
                        <a:t>P=0.0001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94">
                <a:tc>
                  <a:txBody>
                    <a:bodyPr/>
                    <a:lstStyle/>
                    <a:p>
                      <a:r>
                        <a:rPr lang="en-US" sz="2000" dirty="0"/>
                        <a:t>RR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2,0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0,4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6133" y="6465557"/>
            <a:ext cx="950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Cutsem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et al., Lancet 2012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 et al., WCGIC 2014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Cutsem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ESMO 2014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Grothey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A, et al. Lancet 2013;381:303–12.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6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AF1B543-235B-7B19-EF5C-2AEB87511F29}"/>
              </a:ext>
            </a:extLst>
          </p:cNvPr>
          <p:cNvSpPr/>
          <p:nvPr/>
        </p:nvSpPr>
        <p:spPr>
          <a:xfrm>
            <a:off x="324893" y="3001497"/>
            <a:ext cx="2761861" cy="25239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s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mKRK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Histologicky potvrzený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mKRK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linie předchozí léčby.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Progrese  onemocnění nebo intolerance.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Známý status RAS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ECOG PS 0-1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6B09096-47BF-E16C-5360-6D531441BA2E}"/>
              </a:ext>
            </a:extLst>
          </p:cNvPr>
          <p:cNvSpPr/>
          <p:nvPr/>
        </p:nvSpPr>
        <p:spPr>
          <a:xfrm>
            <a:off x="4838978" y="2670925"/>
            <a:ext cx="3254928" cy="14546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246 pacientů.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FTD/TPI 35 mg/m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p.o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dvakrát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denně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1.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až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5. a 8.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až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12. den (28denní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cyklus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evacizumab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5 mg/kg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i.v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1. a 15. den.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E3104D2-085F-5665-491A-79EAB566E8A6}"/>
              </a:ext>
            </a:extLst>
          </p:cNvPr>
          <p:cNvSpPr/>
          <p:nvPr/>
        </p:nvSpPr>
        <p:spPr>
          <a:xfrm>
            <a:off x="4856534" y="4524988"/>
            <a:ext cx="3254928" cy="117351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246 pacientů</a:t>
            </a:r>
            <a:endParaRPr lang="cs-CZ" sz="1400" dirty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FTD/TPI 35 mg/m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p.o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dvakrát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denně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1.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až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5. a 8.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až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12. den (28denní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cyklus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6FA2A73-0673-16EA-F243-65DBD58985A6}"/>
              </a:ext>
            </a:extLst>
          </p:cNvPr>
          <p:cNvSpPr/>
          <p:nvPr/>
        </p:nvSpPr>
        <p:spPr>
          <a:xfrm>
            <a:off x="8732247" y="3001496"/>
            <a:ext cx="2499920" cy="25239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–up každých 8 týdnů do radiologické progrese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D1BF54C-8126-B47C-402A-318AB665C122}"/>
              </a:ext>
            </a:extLst>
          </p:cNvPr>
          <p:cNvSpPr/>
          <p:nvPr/>
        </p:nvSpPr>
        <p:spPr>
          <a:xfrm>
            <a:off x="3567261" y="3927904"/>
            <a:ext cx="629660" cy="6711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1650FA1-D0F0-5D59-A375-9881D15A6135}"/>
              </a:ext>
            </a:extLst>
          </p:cNvPr>
          <p:cNvCxnSpPr>
            <a:stCxn id="6" idx="3"/>
            <a:endCxn id="2" idx="2"/>
          </p:cNvCxnSpPr>
          <p:nvPr/>
        </p:nvCxnSpPr>
        <p:spPr>
          <a:xfrm>
            <a:off x="3086754" y="4263463"/>
            <a:ext cx="480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6F32246-7BA2-6EC8-CF98-BBC9ABC8114C}"/>
              </a:ext>
            </a:extLst>
          </p:cNvPr>
          <p:cNvCxnSpPr/>
          <p:nvPr/>
        </p:nvCxnSpPr>
        <p:spPr>
          <a:xfrm>
            <a:off x="4196921" y="4263462"/>
            <a:ext cx="3567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A786A96-5548-0ABF-C24B-46CEB27DD4E2}"/>
              </a:ext>
            </a:extLst>
          </p:cNvPr>
          <p:cNvCxnSpPr/>
          <p:nvPr/>
        </p:nvCxnSpPr>
        <p:spPr>
          <a:xfrm>
            <a:off x="4553868" y="3597792"/>
            <a:ext cx="0" cy="143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2B7E517-6B21-A677-46A2-A0B265790C98}"/>
              </a:ext>
            </a:extLst>
          </p:cNvPr>
          <p:cNvCxnSpPr>
            <a:cxnSpLocks/>
          </p:cNvCxnSpPr>
          <p:nvPr/>
        </p:nvCxnSpPr>
        <p:spPr>
          <a:xfrm>
            <a:off x="4520196" y="3592805"/>
            <a:ext cx="318782" cy="4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2498640-7AC6-208C-AE8E-635E4786B34C}"/>
              </a:ext>
            </a:extLst>
          </p:cNvPr>
          <p:cNvCxnSpPr/>
          <p:nvPr/>
        </p:nvCxnSpPr>
        <p:spPr>
          <a:xfrm>
            <a:off x="4554530" y="5032309"/>
            <a:ext cx="302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27034CC-B5CF-BCF8-AC7A-21560A73150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8093906" y="3398274"/>
            <a:ext cx="319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59FD653-0225-AB21-D443-FD0379FBB38D}"/>
              </a:ext>
            </a:extLst>
          </p:cNvPr>
          <p:cNvCxnSpPr>
            <a:cxnSpLocks/>
          </p:cNvCxnSpPr>
          <p:nvPr/>
        </p:nvCxnSpPr>
        <p:spPr>
          <a:xfrm>
            <a:off x="8413466" y="3429000"/>
            <a:ext cx="0" cy="1589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F1E77931-3BE3-CE87-267E-C282394AD287}"/>
              </a:ext>
            </a:extLst>
          </p:cNvPr>
          <p:cNvCxnSpPr/>
          <p:nvPr/>
        </p:nvCxnSpPr>
        <p:spPr>
          <a:xfrm>
            <a:off x="8111462" y="5009304"/>
            <a:ext cx="3020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F3E1D79A-C204-5A00-2720-94A94874DB18}"/>
              </a:ext>
            </a:extLst>
          </p:cNvPr>
          <p:cNvCxnSpPr/>
          <p:nvPr/>
        </p:nvCxnSpPr>
        <p:spPr>
          <a:xfrm>
            <a:off x="8413466" y="4294078"/>
            <a:ext cx="3187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CC39015-12A2-0D03-C908-0D21EA3A1C3E}"/>
              </a:ext>
            </a:extLst>
          </p:cNvPr>
          <p:cNvSpPr txBox="1"/>
          <p:nvPr/>
        </p:nvSpPr>
        <p:spPr>
          <a:xfrm>
            <a:off x="4139364" y="6398406"/>
            <a:ext cx="790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Tabernero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J, et al.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Future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Oncol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 2021;17(16):1977-1985.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Prager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GW et al , N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Engl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J Med 2023;388:1657-67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83F3D9C7-3275-343A-6C5F-83E97D9E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4" y="151817"/>
            <a:ext cx="11723554" cy="596170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SUNLIGHT:  Design studie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349213D-FC98-0D6D-C9A2-D487B5F1B4AD}"/>
              </a:ext>
            </a:extLst>
          </p:cNvPr>
          <p:cNvSpPr txBox="1"/>
          <p:nvPr/>
        </p:nvSpPr>
        <p:spPr>
          <a:xfrm>
            <a:off x="5759777" y="951372"/>
            <a:ext cx="6215404" cy="156966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Primární cíl: Celkové přežití OS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Druhotné cíle : Doba bez progrese PFS. 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                            Celkový počet odpovědí ORR.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                            Bezpečnost.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29559424-657E-4001-0383-9BA9B3E8DF15}"/>
              </a:ext>
            </a:extLst>
          </p:cNvPr>
          <p:cNvSpPr/>
          <p:nvPr/>
        </p:nvSpPr>
        <p:spPr>
          <a:xfrm>
            <a:off x="324893" y="951372"/>
            <a:ext cx="5326142" cy="15646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002060"/>
                </a:solidFill>
              </a:rPr>
              <a:t>Multicentrická  studie fáze III.</a:t>
            </a:r>
          </a:p>
          <a:p>
            <a:r>
              <a:rPr lang="cs-CZ" b="1" dirty="0">
                <a:solidFill>
                  <a:srgbClr val="002060"/>
                </a:solidFill>
              </a:rPr>
              <a:t>Zařazeno do </a:t>
            </a:r>
            <a:r>
              <a:rPr lang="cs-CZ" b="1" dirty="0" err="1">
                <a:solidFill>
                  <a:srgbClr val="002060"/>
                </a:solidFill>
              </a:rPr>
              <a:t>skríninku</a:t>
            </a:r>
            <a:r>
              <a:rPr lang="cs-CZ" b="1" dirty="0">
                <a:solidFill>
                  <a:srgbClr val="002060"/>
                </a:solidFill>
              </a:rPr>
              <a:t> 659 pacientů na 87 místech ve 13 zemích. </a:t>
            </a:r>
          </a:p>
          <a:p>
            <a:r>
              <a:rPr lang="cs-CZ" b="1" dirty="0">
                <a:solidFill>
                  <a:srgbClr val="002060"/>
                </a:solidFill>
              </a:rPr>
              <a:t>Randomizováno  492 pacientů od 25.11.2020 až 18.2.2022.</a:t>
            </a:r>
          </a:p>
        </p:txBody>
      </p:sp>
    </p:spTree>
    <p:extLst>
      <p:ext uri="{BB962C8B-B14F-4D97-AF65-F5344CB8AC3E}">
        <p14:creationId xmlns:p14="http://schemas.microsoft.com/office/powerpoint/2010/main" val="84541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63A9B-FAA4-3300-3DD9-2C4C57FF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8" y="320040"/>
            <a:ext cx="5983664" cy="1397687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SUNLIGHT:</a:t>
            </a:r>
            <a:b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 pacientů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6F14B5C-7F20-ED2B-50D8-9972E31B2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9768"/>
              </p:ext>
            </p:extLst>
          </p:nvPr>
        </p:nvGraphicFramePr>
        <p:xfrm>
          <a:off x="6400015" y="320040"/>
          <a:ext cx="540234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781">
                  <a:extLst>
                    <a:ext uri="{9D8B030D-6E8A-4147-A177-3AD203B41FA5}">
                      <a16:colId xmlns:a16="http://schemas.microsoft.com/office/drawing/2014/main" val="1055542398"/>
                    </a:ext>
                  </a:extLst>
                </a:gridCol>
                <a:gridCol w="2019571">
                  <a:extLst>
                    <a:ext uri="{9D8B030D-6E8A-4147-A177-3AD203B41FA5}">
                      <a16:colId xmlns:a16="http://schemas.microsoft.com/office/drawing/2014/main" val="576844953"/>
                    </a:ext>
                  </a:extLst>
                </a:gridCol>
                <a:gridCol w="1581990">
                  <a:extLst>
                    <a:ext uri="{9D8B030D-6E8A-4147-A177-3AD203B41FA5}">
                      <a16:colId xmlns:a16="http://schemas.microsoft.com/office/drawing/2014/main" val="2409693794"/>
                    </a:ext>
                  </a:extLst>
                </a:gridCol>
              </a:tblGrid>
              <a:tr h="45029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Charakteristika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FTD/TPI  + </a:t>
                      </a:r>
                      <a:r>
                        <a:rPr kumimoji="0" lang="cs-CZ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endParaRPr kumimoji="0" lang="cs-CZ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246 pac pacientů.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FTD/TPI </a:t>
                      </a:r>
                    </a:p>
                    <a:p>
                      <a:pPr algn="ctr"/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246 pacientů</a:t>
                      </a:r>
                      <a:endParaRPr lang="cs-CZ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66954"/>
                  </a:ext>
                </a:extLst>
              </a:tr>
              <a:tr h="27017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Věk 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570158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Medián věku ( roky)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 (20–84) 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(24–90)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32650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&lt;65 let počet pac. (%)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 (59,3)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129 (52,4)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08224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≥65 let počet pac. (%)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(40,7)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 (47,6)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06064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Muži počet pac.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 (49.6)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 (54.5)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18114"/>
                  </a:ext>
                </a:extLst>
              </a:tr>
              <a:tr h="27017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Regiony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68954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Evropská unie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 (64,2)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 (63.8)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75732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Severní Amerika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(3,3)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(3,3)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473967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Ostatní svět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(32,5)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 (32,9) 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785418"/>
                  </a:ext>
                </a:extLst>
              </a:tr>
              <a:tr h="27017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Lokalizace primárního nádoru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22196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Pravá strana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 (25,2)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 (31,3)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41017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Levá strana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 (74,8)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 (68,7)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34812"/>
                  </a:ext>
                </a:extLst>
              </a:tr>
              <a:tr h="27017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Doba od diagnózy do vzniku první metastázy: počet pac.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544933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&lt;18 měsíců 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(42,3)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 (42,7)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14446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≥18 měsíců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 (57,7)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 (57,3)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571782"/>
                  </a:ext>
                </a:extLst>
              </a:tr>
              <a:tr h="27017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RAS statut počet pac.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33237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RAS MUT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 (69,5)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 (69.1)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03014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RAS 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(30,5)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(30.9)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066329"/>
                  </a:ext>
                </a:extLst>
              </a:tr>
              <a:tr h="27017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ECOG performance status počet pac.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82090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 (48,4)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 (43,1)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23067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 (51.6)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 (56.5)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83664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D4E72A8-6F46-3402-52C1-16A2E2A55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93621"/>
              </p:ext>
            </p:extLst>
          </p:nvPr>
        </p:nvGraphicFramePr>
        <p:xfrm>
          <a:off x="197178" y="2514600"/>
          <a:ext cx="598366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780">
                  <a:extLst>
                    <a:ext uri="{9D8B030D-6E8A-4147-A177-3AD203B41FA5}">
                      <a16:colId xmlns:a16="http://schemas.microsoft.com/office/drawing/2014/main" val="599651583"/>
                    </a:ext>
                  </a:extLst>
                </a:gridCol>
                <a:gridCol w="2022942">
                  <a:extLst>
                    <a:ext uri="{9D8B030D-6E8A-4147-A177-3AD203B41FA5}">
                      <a16:colId xmlns:a16="http://schemas.microsoft.com/office/drawing/2014/main" val="370081599"/>
                    </a:ext>
                  </a:extLst>
                </a:gridCol>
                <a:gridCol w="2022942">
                  <a:extLst>
                    <a:ext uri="{9D8B030D-6E8A-4147-A177-3AD203B41FA5}">
                      <a16:colId xmlns:a16="http://schemas.microsoft.com/office/drawing/2014/main" val="832263714"/>
                    </a:ext>
                  </a:extLst>
                </a:gridCol>
              </a:tblGrid>
              <a:tr h="202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Charakteristika pacientů</a:t>
                      </a:r>
                    </a:p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FTD/TPI  + </a:t>
                      </a:r>
                      <a:r>
                        <a:rPr kumimoji="0" lang="cs-CZ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endParaRPr kumimoji="0" lang="cs-CZ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246 pac pacientů.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FTD/TPI </a:t>
                      </a:r>
                    </a:p>
                    <a:p>
                      <a:pPr algn="ctr"/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246 pacientů</a:t>
                      </a:r>
                      <a:endParaRPr lang="cs-CZ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24918"/>
                  </a:ext>
                </a:extLst>
              </a:tr>
              <a:tr h="25862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Předchozí léčba s </a:t>
                      </a:r>
                      <a:r>
                        <a:rPr lang="cs-CZ" sz="1200" b="1" dirty="0" err="1"/>
                        <a:t>bevacizumabem</a:t>
                      </a:r>
                      <a:r>
                        <a:rPr lang="cs-CZ" sz="1200" b="1" dirty="0"/>
                        <a:t> počet pac.(%) u </a:t>
                      </a:r>
                      <a:r>
                        <a:rPr lang="cs-CZ" sz="1200" b="1" dirty="0" err="1"/>
                        <a:t>mKRK</a:t>
                      </a:r>
                      <a:endParaRPr lang="cs-CZ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4112931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/>
                        <a:t>ANO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 (72,4)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 (71,5)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22580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68 (28)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70 (29)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349550"/>
                  </a:ext>
                </a:extLst>
              </a:tr>
              <a:tr h="25862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Počet předchozích linií léčby  </a:t>
                      </a:r>
                      <a:r>
                        <a:rPr lang="cs-CZ" sz="1200" b="1" dirty="0" err="1"/>
                        <a:t>mKRK</a:t>
                      </a:r>
                      <a:endParaRPr lang="cs-CZ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51952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/>
                        <a:t>1 linie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(4,5)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(6,1)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51909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/>
                        <a:t>2 linie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(93,1)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 (91,1)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55106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cs-CZ" sz="1200" dirty="0"/>
                        <a:t>3 linie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(2,4)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(2,8)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87159"/>
                  </a:ext>
                </a:extLst>
              </a:tr>
              <a:tr h="25862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Předchozí chemoterapie a biologická léčba  počet pac. (%) u </a:t>
                      </a:r>
                      <a:r>
                        <a:rPr lang="cs-CZ" sz="1200" b="1" dirty="0" err="1">
                          <a:solidFill>
                            <a:schemeClr val="tx1"/>
                          </a:solidFill>
                        </a:rPr>
                        <a:t>mKRK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70516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 err="1"/>
                        <a:t>fluoropyirimidiny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 (100,0)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 (100,0)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12480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 err="1"/>
                        <a:t>oxaliplatina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 (98,0)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 (98,8)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535960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 err="1"/>
                        <a:t>irinotecan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 (100,0)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 (99,6)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26698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r>
                        <a:rPr lang="cs-CZ" sz="1200" dirty="0"/>
                        <a:t>anti EGFR protilátky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67/71 (94,4)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66/71 (93,0)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00376"/>
                  </a:ext>
                </a:extLst>
              </a:tr>
              <a:tr h="258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anti VEGF protilátky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 (72,4)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 (71,5)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8004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C1626C0-CE6C-6D8D-73AA-C2F18A9F0535}"/>
              </a:ext>
            </a:extLst>
          </p:cNvPr>
          <p:cNvSpPr txBox="1"/>
          <p:nvPr/>
        </p:nvSpPr>
        <p:spPr>
          <a:xfrm>
            <a:off x="8176967" y="6537960"/>
            <a:ext cx="381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Prager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GW et al , N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Engl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J Med 2023;388:1657-67.</a:t>
            </a:r>
          </a:p>
        </p:txBody>
      </p:sp>
    </p:spTree>
    <p:extLst>
      <p:ext uri="{BB962C8B-B14F-4D97-AF65-F5344CB8AC3E}">
        <p14:creationId xmlns:p14="http://schemas.microsoft.com/office/powerpoint/2010/main" val="37732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40DF898-6B8D-4B56-6317-1E1DF5731D0C}"/>
              </a:ext>
            </a:extLst>
          </p:cNvPr>
          <p:cNvSpPr/>
          <p:nvPr/>
        </p:nvSpPr>
        <p:spPr>
          <a:xfrm>
            <a:off x="7264866" y="1803633"/>
            <a:ext cx="3808602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text, řada/pruh, Vykreslený graf, diagram&#10;&#10;Popis byl vytvořen automaticky">
            <a:extLst>
              <a:ext uri="{FF2B5EF4-FFF2-40B4-BE49-F238E27FC236}">
                <a16:creationId xmlns:a16="http://schemas.microsoft.com/office/drawing/2014/main" id="{D997C9E2-4F45-E4E8-349D-7745C46C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3" y="1912690"/>
            <a:ext cx="11929113" cy="4425961"/>
          </a:xfrm>
          <a:prstGeom prst="rect">
            <a:avLst/>
          </a:prstGeom>
        </p:spPr>
      </p:pic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0C373F90-7110-4340-99E5-43993A900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72212"/>
              </p:ext>
            </p:extLst>
          </p:nvPr>
        </p:nvGraphicFramePr>
        <p:xfrm>
          <a:off x="6335967" y="1315813"/>
          <a:ext cx="53605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633">
                  <a:extLst>
                    <a:ext uri="{9D8B030D-6E8A-4147-A177-3AD203B41FA5}">
                      <a16:colId xmlns:a16="http://schemas.microsoft.com/office/drawing/2014/main" val="1294104554"/>
                    </a:ext>
                  </a:extLst>
                </a:gridCol>
                <a:gridCol w="1770078">
                  <a:extLst>
                    <a:ext uri="{9D8B030D-6E8A-4147-A177-3AD203B41FA5}">
                      <a16:colId xmlns:a16="http://schemas.microsoft.com/office/drawing/2014/main" val="2039275411"/>
                    </a:ext>
                  </a:extLst>
                </a:gridCol>
                <a:gridCol w="1786855">
                  <a:extLst>
                    <a:ext uri="{9D8B030D-6E8A-4147-A177-3AD203B41FA5}">
                      <a16:colId xmlns:a16="http://schemas.microsoft.com/office/drawing/2014/main" val="233854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FTD/TPI + </a:t>
                      </a:r>
                      <a:r>
                        <a:rPr lang="cs-CZ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endParaRPr lang="cs-CZ" sz="12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</a:rPr>
                        <a:t>(246 pacientů)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FTD/TPI</a:t>
                      </a:r>
                    </a:p>
                    <a:p>
                      <a:pPr algn="ctr"/>
                      <a:r>
                        <a:rPr lang="cs-CZ" sz="12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(246 pacientů)</a:t>
                      </a:r>
                      <a:endParaRPr lang="cs-CZ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68908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Medián celkového přežití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 měsíce </a:t>
                      </a:r>
                      <a:endParaRPr lang="cs-CZ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7,5  měsíce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10890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fr-F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cs-CZ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(95%,CI)+ p </a:t>
                      </a:r>
                      <a:r>
                        <a:rPr lang="cs-CZ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cs-CZ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0.61, 95% CI [0.49</a:t>
                      </a:r>
                      <a:r>
                        <a:rPr lang="cs-CZ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0.77]; </a:t>
                      </a:r>
                      <a:r>
                        <a:rPr lang="cs-CZ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&lt; .001.</a:t>
                      </a:r>
                      <a:endParaRPr lang="cs-CZ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27821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Celkové přežití  6 měsíců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</a:rPr>
                        <a:t>77% pacientů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61% pacientů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93730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Celkové přežití 12 měsíců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</a:rPr>
                        <a:t>43%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30% pacientů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3074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3BF9A215-515A-C6F8-AC87-CE6DBB383B56}"/>
              </a:ext>
            </a:extLst>
          </p:cNvPr>
          <p:cNvSpPr/>
          <p:nvPr/>
        </p:nvSpPr>
        <p:spPr>
          <a:xfrm>
            <a:off x="7002300" y="5324073"/>
            <a:ext cx="939567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Měsíce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583278-E8E8-5628-5AF1-A4380DD621B8}"/>
              </a:ext>
            </a:extLst>
          </p:cNvPr>
          <p:cNvSpPr/>
          <p:nvPr/>
        </p:nvSpPr>
        <p:spPr>
          <a:xfrm>
            <a:off x="2792351" y="2554004"/>
            <a:ext cx="226503" cy="225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Celkové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přežítí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BDAA250-44FB-CB38-D81A-BEE87167E04A}"/>
              </a:ext>
            </a:extLst>
          </p:cNvPr>
          <p:cNvSpPr/>
          <p:nvPr/>
        </p:nvSpPr>
        <p:spPr>
          <a:xfrm>
            <a:off x="1030664" y="5566960"/>
            <a:ext cx="2189526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v riziku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BF47E8-78BA-E654-DF7A-5D2B6F790B45}"/>
              </a:ext>
            </a:extLst>
          </p:cNvPr>
          <p:cNvSpPr/>
          <p:nvPr/>
        </p:nvSpPr>
        <p:spPr>
          <a:xfrm>
            <a:off x="131443" y="1813564"/>
            <a:ext cx="2189526" cy="50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17E024-BFB4-2B16-ADA5-B3178B98D120}"/>
              </a:ext>
            </a:extLst>
          </p:cNvPr>
          <p:cNvSpPr txBox="1"/>
          <p:nvPr/>
        </p:nvSpPr>
        <p:spPr>
          <a:xfrm>
            <a:off x="7002300" y="6338651"/>
            <a:ext cx="454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Prager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GW et al , N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Engl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J Med 2023;388:1657-67.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380DC99F-7AFC-A8A9-E050-61244084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67" y="365125"/>
            <a:ext cx="11201066" cy="713095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SUNLIGHT: Celkové přežití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34387E-C0C7-CA2D-FEF2-4720639DED9A}"/>
              </a:ext>
            </a:extLst>
          </p:cNvPr>
          <p:cNvSpPr txBox="1"/>
          <p:nvPr/>
        </p:nvSpPr>
        <p:spPr>
          <a:xfrm>
            <a:off x="10362683" y="2969419"/>
            <a:ext cx="13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3200" b="1" dirty="0">
                <a:solidFill>
                  <a:srgbClr val="C00000"/>
                </a:solidFill>
              </a:rPr>
              <a:t>+3,3m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40DF898-6B8D-4B56-6317-1E1DF5731D0C}"/>
              </a:ext>
            </a:extLst>
          </p:cNvPr>
          <p:cNvSpPr/>
          <p:nvPr/>
        </p:nvSpPr>
        <p:spPr>
          <a:xfrm>
            <a:off x="7264866" y="1803633"/>
            <a:ext cx="3808602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BF9A215-515A-C6F8-AC87-CE6DBB383B56}"/>
              </a:ext>
            </a:extLst>
          </p:cNvPr>
          <p:cNvSpPr/>
          <p:nvPr/>
        </p:nvSpPr>
        <p:spPr>
          <a:xfrm>
            <a:off x="6929305" y="4597167"/>
            <a:ext cx="939567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Měsíce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583278-E8E8-5628-5AF1-A4380DD621B8}"/>
              </a:ext>
            </a:extLst>
          </p:cNvPr>
          <p:cNvSpPr/>
          <p:nvPr/>
        </p:nvSpPr>
        <p:spPr>
          <a:xfrm>
            <a:off x="2955979" y="1912690"/>
            <a:ext cx="226503" cy="225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Celkové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přežítí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BDAA250-44FB-CB38-D81A-BEE87167E04A}"/>
              </a:ext>
            </a:extLst>
          </p:cNvPr>
          <p:cNvSpPr/>
          <p:nvPr/>
        </p:nvSpPr>
        <p:spPr>
          <a:xfrm>
            <a:off x="1182848" y="4815281"/>
            <a:ext cx="2189526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v riziku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BF47E8-78BA-E654-DF7A-5D2B6F790B45}"/>
              </a:ext>
            </a:extLst>
          </p:cNvPr>
          <p:cNvSpPr/>
          <p:nvPr/>
        </p:nvSpPr>
        <p:spPr>
          <a:xfrm>
            <a:off x="306199" y="1781150"/>
            <a:ext cx="1971412" cy="50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17E024-BFB4-2B16-ADA5-B3178B98D120}"/>
              </a:ext>
            </a:extLst>
          </p:cNvPr>
          <p:cNvSpPr txBox="1"/>
          <p:nvPr/>
        </p:nvSpPr>
        <p:spPr>
          <a:xfrm>
            <a:off x="7264866" y="6390195"/>
            <a:ext cx="439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Prager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GW et al , N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Engl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J Med 2023;388:1657-67.</a:t>
            </a:r>
          </a:p>
        </p:txBody>
      </p:sp>
      <p:pic>
        <p:nvPicPr>
          <p:cNvPr id="11" name="Obrázek 10" descr="Obsah obrázku text, řada/pruh, Vykreslený graf, diagram&#10;&#10;Popis byl vytvořen automaticky">
            <a:extLst>
              <a:ext uri="{FF2B5EF4-FFF2-40B4-BE49-F238E27FC236}">
                <a16:creationId xmlns:a16="http://schemas.microsoft.com/office/drawing/2014/main" id="{DA3E765F-F88D-8A95-C1FD-0097AD3D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0" y="1912690"/>
            <a:ext cx="11694388" cy="4361958"/>
          </a:xfrm>
          <a:prstGeom prst="rect">
            <a:avLst/>
          </a:prstGeom>
        </p:spPr>
      </p:pic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0C373F90-7110-4340-99E5-43993A900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49983"/>
              </p:ext>
            </p:extLst>
          </p:nvPr>
        </p:nvGraphicFramePr>
        <p:xfrm>
          <a:off x="5018753" y="1483593"/>
          <a:ext cx="53605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77">
                  <a:extLst>
                    <a:ext uri="{9D8B030D-6E8A-4147-A177-3AD203B41FA5}">
                      <a16:colId xmlns:a16="http://schemas.microsoft.com/office/drawing/2014/main" val="1294104554"/>
                    </a:ext>
                  </a:extLst>
                </a:gridCol>
                <a:gridCol w="1629434">
                  <a:extLst>
                    <a:ext uri="{9D8B030D-6E8A-4147-A177-3AD203B41FA5}">
                      <a16:colId xmlns:a16="http://schemas.microsoft.com/office/drawing/2014/main" val="2039275411"/>
                    </a:ext>
                  </a:extLst>
                </a:gridCol>
                <a:gridCol w="210836">
                  <a:extLst>
                    <a:ext uri="{9D8B030D-6E8A-4147-A177-3AD203B41FA5}">
                      <a16:colId xmlns:a16="http://schemas.microsoft.com/office/drawing/2014/main" val="233854225"/>
                    </a:ext>
                  </a:extLst>
                </a:gridCol>
                <a:gridCol w="1576019">
                  <a:extLst>
                    <a:ext uri="{9D8B030D-6E8A-4147-A177-3AD203B41FA5}">
                      <a16:colId xmlns:a16="http://schemas.microsoft.com/office/drawing/2014/main" val="1293998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FTD/TPI + </a:t>
                      </a:r>
                      <a:r>
                        <a:rPr lang="cs-CZ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endParaRPr lang="cs-CZ" sz="12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</a:rPr>
                        <a:t>(246 pacientů)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12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FTD/TPI</a:t>
                      </a:r>
                    </a:p>
                    <a:p>
                      <a:pPr algn="ctr"/>
                      <a:r>
                        <a:rPr lang="cs-CZ" sz="12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(246 pacientů)</a:t>
                      </a:r>
                      <a:endParaRPr lang="cs-CZ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FTD/TPI</a:t>
                      </a:r>
                    </a:p>
                    <a:p>
                      <a:pPr algn="ctr"/>
                      <a:r>
                        <a:rPr lang="cs-CZ" sz="1200" b="1" i="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(246 pacientů)</a:t>
                      </a:r>
                      <a:endParaRPr lang="cs-CZ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68908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Medián doby bez progrese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 měsíce </a:t>
                      </a:r>
                      <a:endParaRPr lang="cs-CZ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7,5  měsíce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2,4 měsíce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10890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fr-F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cs-CZ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(95%,CI)+ p </a:t>
                      </a:r>
                      <a:r>
                        <a:rPr lang="cs-CZ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cs-CZ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</a:t>
                      </a:r>
                      <a:r>
                        <a:rPr lang="cs-CZ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</a:t>
                      </a: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95% CI [0.</a:t>
                      </a:r>
                      <a:r>
                        <a:rPr lang="cs-CZ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36-</a:t>
                      </a: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</a:t>
                      </a:r>
                      <a:r>
                        <a:rPr lang="cs-CZ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]; </a:t>
                      </a:r>
                      <a:r>
                        <a:rPr lang="cs-CZ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&lt; .001.</a:t>
                      </a:r>
                      <a:endParaRPr lang="cs-CZ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27821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PFS 6 měsíců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</a:rPr>
                        <a:t>43% pacientů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16% pacientů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93730"/>
                  </a:ext>
                </a:extLst>
              </a:tr>
              <a:tr h="26856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PFS12 měsíců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</a:rPr>
                        <a:t>16%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70C0"/>
                          </a:solidFill>
                        </a:rPr>
                        <a:t>1% pacientů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3074"/>
                  </a:ext>
                </a:extLst>
              </a:tr>
            </a:tbl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90967012-B122-42A2-212A-4D796994DD90}"/>
              </a:ext>
            </a:extLst>
          </p:cNvPr>
          <p:cNvSpPr/>
          <p:nvPr/>
        </p:nvSpPr>
        <p:spPr>
          <a:xfrm>
            <a:off x="6459521" y="5324433"/>
            <a:ext cx="939567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Měsíce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82A8D2D-5FC4-7BF7-9E82-8480257E5808}"/>
              </a:ext>
            </a:extLst>
          </p:cNvPr>
          <p:cNvSpPr/>
          <p:nvPr/>
        </p:nvSpPr>
        <p:spPr>
          <a:xfrm>
            <a:off x="2834582" y="2281981"/>
            <a:ext cx="226503" cy="279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Doba bez progrese PFS v %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75C9BAF-8CAB-FA7C-9806-8E7DF2A6CB71}"/>
              </a:ext>
            </a:extLst>
          </p:cNvPr>
          <p:cNvSpPr/>
          <p:nvPr/>
        </p:nvSpPr>
        <p:spPr>
          <a:xfrm>
            <a:off x="1056664" y="5542547"/>
            <a:ext cx="1711354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v riziku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DAB17D6-31FF-EAD8-351E-6611F52B6FFE}"/>
              </a:ext>
            </a:extLst>
          </p:cNvPr>
          <p:cNvSpPr/>
          <p:nvPr/>
        </p:nvSpPr>
        <p:spPr>
          <a:xfrm>
            <a:off x="245732" y="1874132"/>
            <a:ext cx="2438839" cy="4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4131FC-DFF6-A40F-D581-27EAB4B0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9" y="242340"/>
            <a:ext cx="11458453" cy="695969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SUNLIGHT: 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Doba bez progrese PFS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3A6C67B-8CAC-FC86-5F81-AA514C4E48C6}"/>
              </a:ext>
            </a:extLst>
          </p:cNvPr>
          <p:cNvSpPr txBox="1"/>
          <p:nvPr/>
        </p:nvSpPr>
        <p:spPr>
          <a:xfrm>
            <a:off x="10652289" y="1874132"/>
            <a:ext cx="134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+ 3,2 m</a:t>
            </a:r>
          </a:p>
        </p:txBody>
      </p:sp>
    </p:spTree>
    <p:extLst>
      <p:ext uri="{BB962C8B-B14F-4D97-AF65-F5344CB8AC3E}">
        <p14:creationId xmlns:p14="http://schemas.microsoft.com/office/powerpoint/2010/main" val="229977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71FADE1-EB2F-89AD-EE00-6E46A613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1" y="365125"/>
            <a:ext cx="11510127" cy="945201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SUNLIGHT: Závěry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CC99F4-B250-2910-A2D6-1B2B8CFB5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536569"/>
            <a:ext cx="11510128" cy="4956306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SUNLIGHT zahrnoval pacienty s histologicky potvrzeným metastatickým kolorektálním karcinomem, kteří byli léčeni 1 až 2 řadami chemoterapie v pokročilém stádiu. </a:t>
            </a:r>
          </a:p>
          <a:p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Přidání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bevacizumabu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trifluridinu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tipiracilu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zlepšilo medián celkového přežití ve srovnání s léčbou samotným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trifluridinem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tipiracilem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Přidání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bevacizumabu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nezvýšilo riziko závažných nežádoucích účinků, nebo nežádoucích účinků vedoucích k přerušení léčby. </a:t>
            </a:r>
          </a:p>
          <a:p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SUNLIGHT je jedna z mála studií, která prokázala, že přidáním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bevacizumabu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došlo ke zlepšení účinnosti oproti stávající aktivní léčbě u pacientů s refrakterním metastatickým kolorektálním karcinomem. </a:t>
            </a:r>
          </a:p>
          <a:p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Kombinace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trifluridin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tipiracil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bevacizumab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uspěla v populaci pacientů, která zahrnovala pacienty se špatnými prognostickými faktory, jako jsou mutace RAS. Kombinace FTD/TPI a </a:t>
            </a:r>
            <a:r>
              <a:rPr lang="cs-CZ" sz="24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bevacizumabu</a:t>
            </a:r>
            <a:r>
              <a:rPr lang="cs-C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považována za novou preferovanou možnost léčby pro pacienty, kteří jsou v dobrém klinickém stavu po dvou předchozích liniích léčby metastatického kolorektálního karcinomu.</a:t>
            </a:r>
            <a:endParaRPr lang="cs-CZ" sz="2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790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1D79A1E3-F0B1-F3AB-E0F9-339C87DDE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79" y="2224423"/>
            <a:ext cx="7562126" cy="347261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6BA9D6-5B63-681C-4F49-15A090D7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059" y="1731959"/>
            <a:ext cx="7217553" cy="545285"/>
          </a:xfr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FRESCO-2  Design studie </a:t>
            </a:r>
          </a:p>
        </p:txBody>
      </p:sp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85830CD3-F583-C45D-5E88-230251E3A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6" y="246582"/>
            <a:ext cx="4233236" cy="286511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11ADAA6-DF66-674D-6600-B5216A04C65B}"/>
              </a:ext>
            </a:extLst>
          </p:cNvPr>
          <p:cNvSpPr txBox="1"/>
          <p:nvPr/>
        </p:nvSpPr>
        <p:spPr>
          <a:xfrm>
            <a:off x="162595" y="3429000"/>
            <a:ext cx="4233236" cy="252376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Cíle studie:</a:t>
            </a:r>
          </a:p>
          <a:p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Primární cíl: OS celkové přežití</a:t>
            </a:r>
          </a:p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Druhotné cíle:</a:t>
            </a:r>
          </a:p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Doba bez progrese PFS</a:t>
            </a:r>
          </a:p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cíle: </a:t>
            </a:r>
          </a:p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počet odpovědí ORR</a:t>
            </a:r>
          </a:p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DCR, bezpečnost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7422AA-1989-0D1A-5E61-9E0044EC6034}"/>
              </a:ext>
            </a:extLst>
          </p:cNvPr>
          <p:cNvSpPr txBox="1"/>
          <p:nvPr/>
        </p:nvSpPr>
        <p:spPr>
          <a:xfrm>
            <a:off x="3053593" y="6392411"/>
            <a:ext cx="8975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Annal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33 </a:t>
            </a:r>
            <a:r>
              <a:rPr lang="cs-CZ" sz="1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Supplement</a:t>
            </a:r>
            <a:r>
              <a:rPr lang="cs-CZ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7S545-S1382,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Dasari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A, et al </a:t>
            </a:r>
            <a:r>
              <a:rPr lang="cs-CZ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Lancet. 2023 Jul 1;402(10395):41-53.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44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2769</Words>
  <Application>Microsoft Office PowerPoint</Application>
  <PresentationFormat>Širokoúhlá obrazovka</PresentationFormat>
  <Paragraphs>429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6" baseType="lpstr">
      <vt:lpstr>-apple-system</vt:lpstr>
      <vt:lpstr>Aptos</vt:lpstr>
      <vt:lpstr>Aptos Display</vt:lpstr>
      <vt:lpstr>Arial</vt:lpstr>
      <vt:lpstr>Calibri</vt:lpstr>
      <vt:lpstr>Calibri Light</vt:lpstr>
      <vt:lpstr>Motiv Office</vt:lpstr>
      <vt:lpstr>1_Motiv Office</vt:lpstr>
      <vt:lpstr>2_Motiv Office</vt:lpstr>
      <vt:lpstr>3_Motiv Office</vt:lpstr>
      <vt:lpstr>Třetí linie léčby metastatického KRK a co potom?</vt:lpstr>
      <vt:lpstr>Otázky na které bychom chtěli odpovědět.</vt:lpstr>
      <vt:lpstr>Výsledky studie s Regorafenibem a TAS102 ve 3.linii léčby </vt:lpstr>
      <vt:lpstr>Studie SUNLIGHT:  Design studie  </vt:lpstr>
      <vt:lpstr>Studie SUNLIGHT: Charakteristika pacientů</vt:lpstr>
      <vt:lpstr>Studie SUNLIGHT: Celkové přežití</vt:lpstr>
      <vt:lpstr>Studie SUNLIGHT: Doba bez progrese PFS</vt:lpstr>
      <vt:lpstr>Studie SUNLIGHT: Závěry</vt:lpstr>
      <vt:lpstr>FRESCO-2  Design studie </vt:lpstr>
      <vt:lpstr>Mechanismus účinku fruquintinibu.</vt:lpstr>
      <vt:lpstr>FRESCO-2: Výsledky OS</vt:lpstr>
      <vt:lpstr>FRESCO-2: Výsledky OS podle podskupin</vt:lpstr>
      <vt:lpstr>FRESCO-2: Výsledky PFS</vt:lpstr>
      <vt:lpstr>FRESCO-2: Výsledky PFS podle podskupin</vt:lpstr>
      <vt:lpstr> Nejčastější nežádoucí účinky spojené s léčbou    (více jak 15%)</vt:lpstr>
      <vt:lpstr> Studie FRESCO-2: Závěry</vt:lpstr>
      <vt:lpstr>Effect of regorafenib and TAS-102 in metastatic colorectal cancer (mCRC) patients on survival in salvage line with different toxicity profile.</vt:lpstr>
      <vt:lpstr>Italian RWE study: Sequential treatment with regorafenib and TAS-102 in later-line refractory mCRC</vt:lpstr>
      <vt:lpstr>Italian RWE study: Sequential treatment with regorafenib and TAS-102 in later-line refractory mCRC</vt:lpstr>
      <vt:lpstr>Výsledky studie: Sequential treatment with regorafenib and TAS-102 in later-line refractory mCRC</vt:lpstr>
      <vt:lpstr>Design studie CodeBreaK 300</vt:lpstr>
      <vt:lpstr>Mechanismy  účinku sotorasibu+ panitumumabu </vt:lpstr>
      <vt:lpstr>Primární cíl studie CodeBreaK 300 </vt:lpstr>
      <vt:lpstr>Výsledky studie CodeBreaK 300: Závěry </vt:lpstr>
      <vt:lpstr>Možnosti léčby po 3. linii léčby mKRK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Eugen Kubala</dc:creator>
  <cp:lastModifiedBy>Eugen Kubala</cp:lastModifiedBy>
  <cp:revision>19</cp:revision>
  <dcterms:created xsi:type="dcterms:W3CDTF">2024-03-03T18:01:34Z</dcterms:created>
  <dcterms:modified xsi:type="dcterms:W3CDTF">2024-03-20T20:01:06Z</dcterms:modified>
</cp:coreProperties>
</file>